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57" r:id="rId7"/>
    <p:sldId id="259" r:id="rId8"/>
    <p:sldId id="262" r:id="rId9"/>
    <p:sldId id="263" r:id="rId10"/>
    <p:sldId id="264" r:id="rId11"/>
    <p:sldId id="265" r:id="rId12"/>
    <p:sldId id="260" r:id="rId13"/>
    <p:sldId id="267" r:id="rId14"/>
    <p:sldId id="266" r:id="rId15"/>
    <p:sldId id="261" r:id="rId16"/>
    <p:sldId id="268" r:id="rId17"/>
    <p:sldId id="270" r:id="rId18"/>
    <p:sldId id="269" r:id="rId19"/>
    <p:sldId id="271" r:id="rId2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BF4D62-8CE5-46D5-988C-7B8C1DAE1D01}" v="49" dt="2022-05-09T13:31:11.1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114" d="100"/>
          <a:sy n="114" d="100"/>
        </p:scale>
        <p:origin x="54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89B518-C4BB-4AF9-7C10-A0E918C11230}"/>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B5C2245-EA18-7FB7-2825-F01D35D04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F12B6403-594A-1BB0-2990-561366D6EBE8}"/>
              </a:ext>
            </a:extLst>
          </p:cNvPr>
          <p:cNvSpPr>
            <a:spLocks noGrp="1"/>
          </p:cNvSpPr>
          <p:nvPr>
            <p:ph type="dt" sz="half" idx="10"/>
          </p:nvPr>
        </p:nvSpPr>
        <p:spPr/>
        <p:txBody>
          <a:bodyPr/>
          <a:lstStyle/>
          <a:p>
            <a:fld id="{729D0991-4D04-4D5B-8501-C46070E62A60}" type="datetimeFigureOut">
              <a:rPr lang="nb-NO" smtClean="0"/>
              <a:t>29.08.2022</a:t>
            </a:fld>
            <a:endParaRPr lang="nb-NO"/>
          </a:p>
        </p:txBody>
      </p:sp>
      <p:sp>
        <p:nvSpPr>
          <p:cNvPr id="5" name="Plassholder for bunntekst 4">
            <a:extLst>
              <a:ext uri="{FF2B5EF4-FFF2-40B4-BE49-F238E27FC236}">
                <a16:creationId xmlns:a16="http://schemas.microsoft.com/office/drawing/2014/main" id="{3CE4DE18-41AE-B882-205F-9F0D89680F9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92C3C33-2928-5498-5F2B-18380374CB6F}"/>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791885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A1FCB7-0978-2D55-F7D7-C021A032EE96}"/>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204EFCDA-5E1E-0B35-92CD-2C5325437EBA}"/>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24332F1-5301-575E-7F01-3EAF6FF97FE7}"/>
              </a:ext>
            </a:extLst>
          </p:cNvPr>
          <p:cNvSpPr>
            <a:spLocks noGrp="1"/>
          </p:cNvSpPr>
          <p:nvPr>
            <p:ph type="dt" sz="half" idx="10"/>
          </p:nvPr>
        </p:nvSpPr>
        <p:spPr/>
        <p:txBody>
          <a:bodyPr/>
          <a:lstStyle/>
          <a:p>
            <a:fld id="{729D0991-4D04-4D5B-8501-C46070E62A60}" type="datetimeFigureOut">
              <a:rPr lang="nb-NO" smtClean="0"/>
              <a:t>29.08.2022</a:t>
            </a:fld>
            <a:endParaRPr lang="nb-NO"/>
          </a:p>
        </p:txBody>
      </p:sp>
      <p:sp>
        <p:nvSpPr>
          <p:cNvPr id="5" name="Plassholder for bunntekst 4">
            <a:extLst>
              <a:ext uri="{FF2B5EF4-FFF2-40B4-BE49-F238E27FC236}">
                <a16:creationId xmlns:a16="http://schemas.microsoft.com/office/drawing/2014/main" id="{B05F86D9-381A-2303-C81E-05AC60B2486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8ACDC22-FDF3-465E-5C39-3E31592DD72B}"/>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4049331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F2EF098F-244A-FA17-CAD1-30B306C24AF7}"/>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F2AFB9A8-1C1E-B009-C46F-5EFAC60713F9}"/>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80DC269-8343-190F-8A19-B38572D50F3D}"/>
              </a:ext>
            </a:extLst>
          </p:cNvPr>
          <p:cNvSpPr>
            <a:spLocks noGrp="1"/>
          </p:cNvSpPr>
          <p:nvPr>
            <p:ph type="dt" sz="half" idx="10"/>
          </p:nvPr>
        </p:nvSpPr>
        <p:spPr/>
        <p:txBody>
          <a:bodyPr/>
          <a:lstStyle/>
          <a:p>
            <a:fld id="{729D0991-4D04-4D5B-8501-C46070E62A60}" type="datetimeFigureOut">
              <a:rPr lang="nb-NO" smtClean="0"/>
              <a:t>29.08.2022</a:t>
            </a:fld>
            <a:endParaRPr lang="nb-NO"/>
          </a:p>
        </p:txBody>
      </p:sp>
      <p:sp>
        <p:nvSpPr>
          <p:cNvPr id="5" name="Plassholder for bunntekst 4">
            <a:extLst>
              <a:ext uri="{FF2B5EF4-FFF2-40B4-BE49-F238E27FC236}">
                <a16:creationId xmlns:a16="http://schemas.microsoft.com/office/drawing/2014/main" id="{FAF08222-4EB6-A09E-B161-EFAE80D22CB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43313FE-70EE-169A-5DA7-7630326ECC02}"/>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222841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D700B6-3E57-8067-1E9E-35F1200B35E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6F06C92-2482-B2A6-E0F9-10BA3EFC7E3D}"/>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11D7D18-16B5-A6E8-D3FA-F57215D197D1}"/>
              </a:ext>
            </a:extLst>
          </p:cNvPr>
          <p:cNvSpPr>
            <a:spLocks noGrp="1"/>
          </p:cNvSpPr>
          <p:nvPr>
            <p:ph type="dt" sz="half" idx="10"/>
          </p:nvPr>
        </p:nvSpPr>
        <p:spPr/>
        <p:txBody>
          <a:bodyPr/>
          <a:lstStyle/>
          <a:p>
            <a:fld id="{729D0991-4D04-4D5B-8501-C46070E62A60}" type="datetimeFigureOut">
              <a:rPr lang="nb-NO" smtClean="0"/>
              <a:t>29.08.2022</a:t>
            </a:fld>
            <a:endParaRPr lang="nb-NO"/>
          </a:p>
        </p:txBody>
      </p:sp>
      <p:sp>
        <p:nvSpPr>
          <p:cNvPr id="5" name="Plassholder for bunntekst 4">
            <a:extLst>
              <a:ext uri="{FF2B5EF4-FFF2-40B4-BE49-F238E27FC236}">
                <a16:creationId xmlns:a16="http://schemas.microsoft.com/office/drawing/2014/main" id="{02FEA2DB-A70B-7A39-4DB5-F5A0214DCEC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E818A63-735F-6627-71EA-F34870580060}"/>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3531382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4B7C83-1059-2A45-C6F9-85DA58060579}"/>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56655293-A7E6-F9FD-2C2F-18871E4BB8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D301A0B3-48E8-98B2-FEB2-DE8DB953FB10}"/>
              </a:ext>
            </a:extLst>
          </p:cNvPr>
          <p:cNvSpPr>
            <a:spLocks noGrp="1"/>
          </p:cNvSpPr>
          <p:nvPr>
            <p:ph type="dt" sz="half" idx="10"/>
          </p:nvPr>
        </p:nvSpPr>
        <p:spPr/>
        <p:txBody>
          <a:bodyPr/>
          <a:lstStyle/>
          <a:p>
            <a:fld id="{729D0991-4D04-4D5B-8501-C46070E62A60}" type="datetimeFigureOut">
              <a:rPr lang="nb-NO" smtClean="0"/>
              <a:t>29.08.2022</a:t>
            </a:fld>
            <a:endParaRPr lang="nb-NO"/>
          </a:p>
        </p:txBody>
      </p:sp>
      <p:sp>
        <p:nvSpPr>
          <p:cNvPr id="5" name="Plassholder for bunntekst 4">
            <a:extLst>
              <a:ext uri="{FF2B5EF4-FFF2-40B4-BE49-F238E27FC236}">
                <a16:creationId xmlns:a16="http://schemas.microsoft.com/office/drawing/2014/main" id="{17AEAE76-346A-562B-88F9-2B580C8A985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807ED49-BA17-11A5-BBFA-16A5A1B879BF}"/>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273938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EB00D3-ABA4-1ED2-7638-4EE559D7B2E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B93F97D-D516-F21C-0960-F2F57F4D8D7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B82F4B7D-CF12-9D32-A421-1EC86E90EB8A}"/>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41AB3CAC-EEE3-41C3-3955-684AE1F71DD5}"/>
              </a:ext>
            </a:extLst>
          </p:cNvPr>
          <p:cNvSpPr>
            <a:spLocks noGrp="1"/>
          </p:cNvSpPr>
          <p:nvPr>
            <p:ph type="dt" sz="half" idx="10"/>
          </p:nvPr>
        </p:nvSpPr>
        <p:spPr/>
        <p:txBody>
          <a:bodyPr/>
          <a:lstStyle/>
          <a:p>
            <a:fld id="{729D0991-4D04-4D5B-8501-C46070E62A60}" type="datetimeFigureOut">
              <a:rPr lang="nb-NO" smtClean="0"/>
              <a:t>29.08.2022</a:t>
            </a:fld>
            <a:endParaRPr lang="nb-NO"/>
          </a:p>
        </p:txBody>
      </p:sp>
      <p:sp>
        <p:nvSpPr>
          <p:cNvPr id="6" name="Plassholder for bunntekst 5">
            <a:extLst>
              <a:ext uri="{FF2B5EF4-FFF2-40B4-BE49-F238E27FC236}">
                <a16:creationId xmlns:a16="http://schemas.microsoft.com/office/drawing/2014/main" id="{8F302C3B-79C8-8674-AC24-FE265D61765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2BA3358-C49B-D53A-D775-D7DC08E7FDF7}"/>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2568146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925534-E8BB-F88C-23C4-325D77803B7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1554681C-5417-E83B-A73C-46954B94A2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73F8A761-E9D8-FA83-2B99-AE0A3CEFDA5C}"/>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9A0D326B-E601-5322-D52D-3E246EB2F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270E1CDF-2F97-C762-D8FB-ACA91EF67253}"/>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E8B95C46-A31A-A996-EB30-689690645375}"/>
              </a:ext>
            </a:extLst>
          </p:cNvPr>
          <p:cNvSpPr>
            <a:spLocks noGrp="1"/>
          </p:cNvSpPr>
          <p:nvPr>
            <p:ph type="dt" sz="half" idx="10"/>
          </p:nvPr>
        </p:nvSpPr>
        <p:spPr/>
        <p:txBody>
          <a:bodyPr/>
          <a:lstStyle/>
          <a:p>
            <a:fld id="{729D0991-4D04-4D5B-8501-C46070E62A60}" type="datetimeFigureOut">
              <a:rPr lang="nb-NO" smtClean="0"/>
              <a:t>29.08.2022</a:t>
            </a:fld>
            <a:endParaRPr lang="nb-NO"/>
          </a:p>
        </p:txBody>
      </p:sp>
      <p:sp>
        <p:nvSpPr>
          <p:cNvPr id="8" name="Plassholder for bunntekst 7">
            <a:extLst>
              <a:ext uri="{FF2B5EF4-FFF2-40B4-BE49-F238E27FC236}">
                <a16:creationId xmlns:a16="http://schemas.microsoft.com/office/drawing/2014/main" id="{DFE06303-57E5-57D1-0E35-39485B4CDBE6}"/>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CC8CE7CA-19B6-7C91-D6F2-A890E3648C7E}"/>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3256280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D0EBAF-69AE-022E-49FC-C86720E0EA2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44118AC-64CC-4445-63A0-C31953BB6249}"/>
              </a:ext>
            </a:extLst>
          </p:cNvPr>
          <p:cNvSpPr>
            <a:spLocks noGrp="1"/>
          </p:cNvSpPr>
          <p:nvPr>
            <p:ph type="dt" sz="half" idx="10"/>
          </p:nvPr>
        </p:nvSpPr>
        <p:spPr/>
        <p:txBody>
          <a:bodyPr/>
          <a:lstStyle/>
          <a:p>
            <a:fld id="{729D0991-4D04-4D5B-8501-C46070E62A60}" type="datetimeFigureOut">
              <a:rPr lang="nb-NO" smtClean="0"/>
              <a:t>29.08.2022</a:t>
            </a:fld>
            <a:endParaRPr lang="nb-NO"/>
          </a:p>
        </p:txBody>
      </p:sp>
      <p:sp>
        <p:nvSpPr>
          <p:cNvPr id="4" name="Plassholder for bunntekst 3">
            <a:extLst>
              <a:ext uri="{FF2B5EF4-FFF2-40B4-BE49-F238E27FC236}">
                <a16:creationId xmlns:a16="http://schemas.microsoft.com/office/drawing/2014/main" id="{1CB10CD0-77C1-E3D3-4AF6-C98C74177F8A}"/>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A364A194-80F7-EEA7-6D92-97287A62D667}"/>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2657844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E1959BB3-B684-5785-A5DB-3FB680FA2B1D}"/>
              </a:ext>
            </a:extLst>
          </p:cNvPr>
          <p:cNvSpPr>
            <a:spLocks noGrp="1"/>
          </p:cNvSpPr>
          <p:nvPr>
            <p:ph type="dt" sz="half" idx="10"/>
          </p:nvPr>
        </p:nvSpPr>
        <p:spPr/>
        <p:txBody>
          <a:bodyPr/>
          <a:lstStyle/>
          <a:p>
            <a:fld id="{729D0991-4D04-4D5B-8501-C46070E62A60}" type="datetimeFigureOut">
              <a:rPr lang="nb-NO" smtClean="0"/>
              <a:t>29.08.2022</a:t>
            </a:fld>
            <a:endParaRPr lang="nb-NO"/>
          </a:p>
        </p:txBody>
      </p:sp>
      <p:sp>
        <p:nvSpPr>
          <p:cNvPr id="3" name="Plassholder for bunntekst 2">
            <a:extLst>
              <a:ext uri="{FF2B5EF4-FFF2-40B4-BE49-F238E27FC236}">
                <a16:creationId xmlns:a16="http://schemas.microsoft.com/office/drawing/2014/main" id="{E2804D88-259E-7400-FDB3-5282C01FE2F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5EFDFD79-71DE-2FED-F543-922D4B7A380B}"/>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3942728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174AFC-16E6-FBBF-645B-A41AB35F0CB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978C407F-9596-5179-4985-F908F6C013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7F28B2F2-1EE5-8E4A-EC8C-46C722E8A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AE9BD13D-46AF-82D6-93A9-FCF49A3BB63B}"/>
              </a:ext>
            </a:extLst>
          </p:cNvPr>
          <p:cNvSpPr>
            <a:spLocks noGrp="1"/>
          </p:cNvSpPr>
          <p:nvPr>
            <p:ph type="dt" sz="half" idx="10"/>
          </p:nvPr>
        </p:nvSpPr>
        <p:spPr/>
        <p:txBody>
          <a:bodyPr/>
          <a:lstStyle/>
          <a:p>
            <a:fld id="{729D0991-4D04-4D5B-8501-C46070E62A60}" type="datetimeFigureOut">
              <a:rPr lang="nb-NO" smtClean="0"/>
              <a:t>29.08.2022</a:t>
            </a:fld>
            <a:endParaRPr lang="nb-NO"/>
          </a:p>
        </p:txBody>
      </p:sp>
      <p:sp>
        <p:nvSpPr>
          <p:cNvPr id="6" name="Plassholder for bunntekst 5">
            <a:extLst>
              <a:ext uri="{FF2B5EF4-FFF2-40B4-BE49-F238E27FC236}">
                <a16:creationId xmlns:a16="http://schemas.microsoft.com/office/drawing/2014/main" id="{1D37682E-623D-CB03-9B4A-63EC58EF36A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E3D803D-1090-5B7E-A46A-FAADFA360C55}"/>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3034792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06F8CD-9254-6EBD-9C60-38929D1FAF0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C300FCB-9942-4658-1EBB-A006AA6F6A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A70D178B-75D7-6C11-C9F5-058DDD5600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9C1DF3-A8EB-D02F-9428-4D6F1E784917}"/>
              </a:ext>
            </a:extLst>
          </p:cNvPr>
          <p:cNvSpPr>
            <a:spLocks noGrp="1"/>
          </p:cNvSpPr>
          <p:nvPr>
            <p:ph type="dt" sz="half" idx="10"/>
          </p:nvPr>
        </p:nvSpPr>
        <p:spPr/>
        <p:txBody>
          <a:bodyPr/>
          <a:lstStyle/>
          <a:p>
            <a:fld id="{729D0991-4D04-4D5B-8501-C46070E62A60}" type="datetimeFigureOut">
              <a:rPr lang="nb-NO" smtClean="0"/>
              <a:t>29.08.2022</a:t>
            </a:fld>
            <a:endParaRPr lang="nb-NO"/>
          </a:p>
        </p:txBody>
      </p:sp>
      <p:sp>
        <p:nvSpPr>
          <p:cNvPr id="6" name="Plassholder for bunntekst 5">
            <a:extLst>
              <a:ext uri="{FF2B5EF4-FFF2-40B4-BE49-F238E27FC236}">
                <a16:creationId xmlns:a16="http://schemas.microsoft.com/office/drawing/2014/main" id="{37F6151C-58B1-1299-C185-065789958FF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3F4B17E-6C47-847F-3AC1-EB5A4E94AB6F}"/>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1005158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72A879A-41F9-168B-842D-432B430A50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A00A6F72-31A2-9236-D7F0-C2BA0B0AD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3560002-8D7F-992C-5186-7DB663EB0C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9D0991-4D04-4D5B-8501-C46070E62A60}" type="datetimeFigureOut">
              <a:rPr lang="nb-NO" smtClean="0"/>
              <a:t>29.08.2022</a:t>
            </a:fld>
            <a:endParaRPr lang="nb-NO"/>
          </a:p>
        </p:txBody>
      </p:sp>
      <p:sp>
        <p:nvSpPr>
          <p:cNvPr id="5" name="Plassholder for bunntekst 4">
            <a:extLst>
              <a:ext uri="{FF2B5EF4-FFF2-40B4-BE49-F238E27FC236}">
                <a16:creationId xmlns:a16="http://schemas.microsoft.com/office/drawing/2014/main" id="{2AD749B1-DA9D-8656-4127-9BE12B404B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158FA309-4D4A-6158-7F29-57FBF68157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F0FE37-B483-4E58-80DC-3C7DB6080595}" type="slidenum">
              <a:rPr lang="nb-NO" smtClean="0"/>
              <a:t>‹#›</a:t>
            </a:fld>
            <a:endParaRPr lang="nb-NO"/>
          </a:p>
        </p:txBody>
      </p:sp>
    </p:spTree>
    <p:extLst>
      <p:ext uri="{BB962C8B-B14F-4D97-AF65-F5344CB8AC3E}">
        <p14:creationId xmlns:p14="http://schemas.microsoft.com/office/powerpoint/2010/main" val="1867230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lokalhistoriewiki.no/index.php/St._Torfinn_menighet_%28Levanger%29"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640A0F-03E5-57BB-FC63-1A4D2572F5F3}"/>
              </a:ext>
            </a:extLst>
          </p:cNvPr>
          <p:cNvSpPr>
            <a:spLocks noGrp="1"/>
          </p:cNvSpPr>
          <p:nvPr>
            <p:ph type="ctrTitle"/>
          </p:nvPr>
        </p:nvSpPr>
        <p:spPr>
          <a:xfrm>
            <a:off x="642996" y="4571216"/>
            <a:ext cx="10906008" cy="1115415"/>
          </a:xfrm>
        </p:spPr>
        <p:txBody>
          <a:bodyPr>
            <a:normAutofit/>
          </a:bodyPr>
          <a:lstStyle/>
          <a:p>
            <a:r>
              <a:rPr lang="nb-NO" dirty="0"/>
              <a:t>De tre kirkene på Stiklestad</a:t>
            </a:r>
          </a:p>
        </p:txBody>
      </p:sp>
      <p:sp>
        <p:nvSpPr>
          <p:cNvPr id="3" name="Undertittel 2">
            <a:extLst>
              <a:ext uri="{FF2B5EF4-FFF2-40B4-BE49-F238E27FC236}">
                <a16:creationId xmlns:a16="http://schemas.microsoft.com/office/drawing/2014/main" id="{02FE3B32-A1B7-9276-73A8-9C90DC31AD13}"/>
              </a:ext>
            </a:extLst>
          </p:cNvPr>
          <p:cNvSpPr>
            <a:spLocks noGrp="1"/>
          </p:cNvSpPr>
          <p:nvPr>
            <p:ph type="subTitle" idx="1"/>
          </p:nvPr>
        </p:nvSpPr>
        <p:spPr>
          <a:xfrm>
            <a:off x="642996" y="5859140"/>
            <a:ext cx="10906008" cy="497210"/>
          </a:xfrm>
        </p:spPr>
        <p:txBody>
          <a:bodyPr>
            <a:normAutofit/>
          </a:bodyPr>
          <a:lstStyle/>
          <a:p>
            <a:endParaRPr lang="nb-NO" dirty="0"/>
          </a:p>
        </p:txBody>
      </p:sp>
      <p:pic>
        <p:nvPicPr>
          <p:cNvPr id="5122" name="Picture 2" descr="Thomasmesse Woldemort on Twitter: &quot;Logtun kirke, Frosta, fra ca 1500. Har  vært kirke her siden 1100-tallet. Ligger rett ved Frostating, så hvis du  først stopper der, kan du like gjerne rusle innom">
            <a:extLst>
              <a:ext uri="{FF2B5EF4-FFF2-40B4-BE49-F238E27FC236}">
                <a16:creationId xmlns:a16="http://schemas.microsoft.com/office/drawing/2014/main" id="{74B38FFD-6402-0893-9936-548E6C0037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949" r="-1" b="15594"/>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a:extLst>
              <a:ext uri="{FF2B5EF4-FFF2-40B4-BE49-F238E27FC236}">
                <a16:creationId xmlns:a16="http://schemas.microsoft.com/office/drawing/2014/main" id="{36004269-A3A9-E6EC-C816-654031D075B2}"/>
              </a:ext>
            </a:extLst>
          </p:cNvPr>
          <p:cNvPicPr>
            <a:picLocks noChangeAspect="1"/>
          </p:cNvPicPr>
          <p:nvPr/>
        </p:nvPicPr>
        <p:blipFill rotWithShape="1">
          <a:blip r:embed="rId3"/>
          <a:srcRect l="21903" r="17520" b="-2"/>
          <a:stretch/>
        </p:blipFill>
        <p:spPr>
          <a:xfrm>
            <a:off x="4198385" y="320511"/>
            <a:ext cx="3794760" cy="3930978"/>
          </a:xfrm>
          <a:prstGeom prst="rect">
            <a:avLst/>
          </a:prstGeom>
        </p:spPr>
      </p:pic>
      <p:pic>
        <p:nvPicPr>
          <p:cNvPr id="5124" name="Picture 4" descr="Området - Stiklestad Nasjonale Kultursenter">
            <a:extLst>
              <a:ext uri="{FF2B5EF4-FFF2-40B4-BE49-F238E27FC236}">
                <a16:creationId xmlns:a16="http://schemas.microsoft.com/office/drawing/2014/main" id="{F9EEB19D-8B1D-D403-3886-AD9F28E008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18" r="15228" b="2"/>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77AF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997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5" name="Rectangle 143">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B0674A6-AB23-A8CD-BA97-962C49C5B0C1}"/>
              </a:ext>
            </a:extLst>
          </p:cNvPr>
          <p:cNvSpPr>
            <a:spLocks noGrp="1"/>
          </p:cNvSpPr>
          <p:nvPr>
            <p:ph type="title"/>
          </p:nvPr>
        </p:nvSpPr>
        <p:spPr>
          <a:xfrm>
            <a:off x="793662" y="386930"/>
            <a:ext cx="10066122" cy="1298448"/>
          </a:xfrm>
        </p:spPr>
        <p:txBody>
          <a:bodyPr anchor="b">
            <a:normAutofit/>
          </a:bodyPr>
          <a:lstStyle/>
          <a:p>
            <a:endParaRPr lang="nb-NO" sz="4800"/>
          </a:p>
        </p:txBody>
      </p:sp>
      <p:sp>
        <p:nvSpPr>
          <p:cNvPr id="13326" name="Rectangle 145">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44715A9-BC8B-8667-3285-53048FFD2BA7}"/>
              </a:ext>
            </a:extLst>
          </p:cNvPr>
          <p:cNvSpPr>
            <a:spLocks noGrp="1"/>
          </p:cNvSpPr>
          <p:nvPr>
            <p:ph idx="1"/>
          </p:nvPr>
        </p:nvSpPr>
        <p:spPr>
          <a:xfrm>
            <a:off x="793661" y="2599509"/>
            <a:ext cx="4530898" cy="3639450"/>
          </a:xfrm>
        </p:spPr>
        <p:txBody>
          <a:bodyPr anchor="ctr">
            <a:normAutofit/>
          </a:bodyPr>
          <a:lstStyle/>
          <a:p>
            <a:r>
              <a:rPr lang="nb-NO" sz="1600" b="0" i="0">
                <a:effectLst/>
                <a:latin typeface="Arial" panose="020B0604020202020204" pitchFamily="34" charset="0"/>
              </a:rPr>
              <a:t>Hellige Olga menighet henvendte deretter seg til Stiklestad Nasjonale Kultursenter (SNK) og til grunneieren, Verdal kommune, med en forespørsel om hvorvidt det kunne være mulig å flytte dette kapellet til Stiklestad. Henvendelsen ble fulgt opp med et tett samarbeid mellom Verdal kommune og SNK og Den russiske ortodokse kirke for å legge til rette for at kapellet skulle oppføres på Stiklestad. Tomten kapellet står på ble velsignet av erkebiskop Mark av Jegorevsk i en høytidelig seremoni under Olsok i 2013. Kapellet ble deretter reist på dugnad av frivillige innen Den russiske ortodokse kirke.</a:t>
            </a:r>
          </a:p>
          <a:p>
            <a:endParaRPr lang="nb-NO" sz="1600"/>
          </a:p>
        </p:txBody>
      </p:sp>
      <p:pic>
        <p:nvPicPr>
          <p:cNvPr id="4" name="Picture 4" descr="norway orth">
            <a:extLst>
              <a:ext uri="{FF2B5EF4-FFF2-40B4-BE49-F238E27FC236}">
                <a16:creationId xmlns:a16="http://schemas.microsoft.com/office/drawing/2014/main" id="{1FC0E789-AA66-C464-8EBD-DFF61394B20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1532" y="2789856"/>
            <a:ext cx="5150277" cy="3103041"/>
          </a:xfrm>
          <a:prstGeom prst="rect">
            <a:avLst/>
          </a:prstGeom>
          <a:noFill/>
          <a:extLst>
            <a:ext uri="{909E8E84-426E-40DD-AFC4-6F175D3DCCD1}">
              <a14:hiddenFill xmlns:a14="http://schemas.microsoft.com/office/drawing/2010/main">
                <a:solidFill>
                  <a:srgbClr val="FFFFFF"/>
                </a:solidFill>
              </a14:hiddenFill>
            </a:ext>
          </a:extLst>
        </p:spPr>
      </p:pic>
      <p:sp>
        <p:nvSpPr>
          <p:cNvPr id="150" name="Rectangle 149">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299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C9FC83C-E7A1-97E2-934B-3FF02D7EE640}"/>
              </a:ext>
            </a:extLst>
          </p:cNvPr>
          <p:cNvSpPr>
            <a:spLocks noGrp="1"/>
          </p:cNvSpPr>
          <p:nvPr>
            <p:ph type="title"/>
          </p:nvPr>
        </p:nvSpPr>
        <p:spPr>
          <a:xfrm>
            <a:off x="838201" y="345810"/>
            <a:ext cx="5120561" cy="1325563"/>
          </a:xfrm>
        </p:spPr>
        <p:txBody>
          <a:bodyPr>
            <a:normAutofit/>
          </a:bodyPr>
          <a:lstStyle/>
          <a:p>
            <a:endParaRPr lang="nb-NO"/>
          </a:p>
        </p:txBody>
      </p:sp>
      <p:sp>
        <p:nvSpPr>
          <p:cNvPr id="3" name="Plassholder for innhold 2">
            <a:extLst>
              <a:ext uri="{FF2B5EF4-FFF2-40B4-BE49-F238E27FC236}">
                <a16:creationId xmlns:a16="http://schemas.microsoft.com/office/drawing/2014/main" id="{957F35B7-0661-A340-801F-549C33B6AAB9}"/>
              </a:ext>
            </a:extLst>
          </p:cNvPr>
          <p:cNvSpPr>
            <a:spLocks noGrp="1"/>
          </p:cNvSpPr>
          <p:nvPr>
            <p:ph idx="1"/>
          </p:nvPr>
        </p:nvSpPr>
        <p:spPr>
          <a:xfrm>
            <a:off x="838201" y="1825625"/>
            <a:ext cx="5092194" cy="4351338"/>
          </a:xfrm>
        </p:spPr>
        <p:txBody>
          <a:bodyPr>
            <a:normAutofit/>
          </a:bodyPr>
          <a:lstStyle/>
          <a:p>
            <a:r>
              <a:rPr lang="nb-NO" sz="2000" b="0" i="0">
                <a:effectLst/>
                <a:latin typeface="Arial" panose="020B0604020202020204" pitchFamily="34" charset="0"/>
              </a:rPr>
              <a:t>Kapellet var opprinnelig et stabbur fra 1750-tallet som i 2003 hadde blitt innviet til kapell.  I forbindelse med bruksendringen ble det føyd et altertilbygg til det opprinnelige staburet. Kapellet er også utstyrt med en løkkuppel på taket.  Inventaret i kapellet er gaver gitt av enkeltpersoner og menigheter i Norge og Norden forøvrig.</a:t>
            </a:r>
          </a:p>
          <a:p>
            <a:r>
              <a:rPr lang="nb-NO" sz="2000" b="0" i="0">
                <a:effectLst/>
                <a:latin typeface="Arial" panose="020B0604020202020204" pitchFamily="34" charset="0"/>
              </a:rPr>
              <a:t>Kapellet ble innviet på Hellig Olavs minnedag, 16. oktober 2014. Dermed er de tre største kirkefamiliene innenfor kristenheten representert gjennom egne kirkebygg på Stiklestad som alle formidler sin del av Olavsarven.</a:t>
            </a:r>
          </a:p>
          <a:p>
            <a:endParaRPr lang="nb-NO" sz="2000"/>
          </a:p>
        </p:txBody>
      </p:sp>
      <p:sp>
        <p:nvSpPr>
          <p:cNvPr id="89" name="Oval 8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Fullmåne vid st Olavs kapell... - Annie Nydal Photography | Facebook">
            <a:extLst>
              <a:ext uri="{FF2B5EF4-FFF2-40B4-BE49-F238E27FC236}">
                <a16:creationId xmlns:a16="http://schemas.microsoft.com/office/drawing/2014/main" id="{A27D4C86-F66A-880A-F76E-6E79CF9A71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022" r="9164"/>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91" name="Arc 9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Picture 6" descr="Hellige Olavs kapell – Wikipedia">
            <a:extLst>
              <a:ext uri="{FF2B5EF4-FFF2-40B4-BE49-F238E27FC236}">
                <a16:creationId xmlns:a16="http://schemas.microsoft.com/office/drawing/2014/main" id="{EEF3AC45-5BC8-DF92-1DD5-1AEE0D666D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49" r="-4" b="-4"/>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041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4BEBB30-2C24-6AD0-F4BC-4C0C0D926147}"/>
              </a:ext>
            </a:extLst>
          </p:cNvPr>
          <p:cNvSpPr>
            <a:spLocks noGrp="1"/>
          </p:cNvSpPr>
          <p:nvPr>
            <p:ph type="title"/>
          </p:nvPr>
        </p:nvSpPr>
        <p:spPr>
          <a:xfrm>
            <a:off x="589560" y="856180"/>
            <a:ext cx="4560584" cy="1128068"/>
          </a:xfrm>
        </p:spPr>
        <p:txBody>
          <a:bodyPr anchor="ctr">
            <a:normAutofit/>
          </a:bodyPr>
          <a:lstStyle/>
          <a:p>
            <a:r>
              <a:rPr lang="nb-NO" sz="4000"/>
              <a:t>St. Olavs kapell</a:t>
            </a:r>
          </a:p>
        </p:txBody>
      </p:sp>
      <p:grpSp>
        <p:nvGrpSpPr>
          <p:cNvPr id="139" name="Group 13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0" name="Rectangle 13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Rectangle 14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2D8D80E-6E1D-A653-8685-781CA3FB8C29}"/>
              </a:ext>
            </a:extLst>
          </p:cNvPr>
          <p:cNvSpPr>
            <a:spLocks noGrp="1"/>
          </p:cNvSpPr>
          <p:nvPr>
            <p:ph idx="1"/>
          </p:nvPr>
        </p:nvSpPr>
        <p:spPr>
          <a:xfrm>
            <a:off x="590719" y="2330505"/>
            <a:ext cx="4559425" cy="3979585"/>
          </a:xfrm>
        </p:spPr>
        <p:txBody>
          <a:bodyPr anchor="ctr">
            <a:normAutofit/>
          </a:bodyPr>
          <a:lstStyle/>
          <a:p>
            <a:r>
              <a:rPr lang="nb-NO" sz="2000" i="0" dirty="0">
                <a:effectLst/>
                <a:latin typeface="Arial" panose="020B0604020202020204" pitchFamily="34" charset="0"/>
              </a:rPr>
              <a:t>Det katolske kapellet på Stiklestad ble reist til Olavsjubileet i 1930.</a:t>
            </a:r>
          </a:p>
          <a:p>
            <a:r>
              <a:rPr lang="nb-NO" sz="2000" i="0" dirty="0">
                <a:effectLst/>
                <a:latin typeface="Arial" panose="020B0604020202020204" pitchFamily="34" charset="0"/>
              </a:rPr>
              <a:t>Den katolske kirke hadde kjøpt tomten allerede i 1875, men først i begynnelsen av 1920-årene ble arkitekt John Tverdal engasjert til å tegne det som skulle bli St. Olavs kapell. Kapellet ble innviet 29.juli 1930.</a:t>
            </a:r>
          </a:p>
          <a:p>
            <a:endParaRPr lang="nb-NO" sz="2000" dirty="0"/>
          </a:p>
        </p:txBody>
      </p:sp>
      <p:sp>
        <p:nvSpPr>
          <p:cNvPr id="145" name="Rectangle 14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St.Olavs kapell - Stiklestad Nasjonale Kultursenter">
            <a:extLst>
              <a:ext uri="{FF2B5EF4-FFF2-40B4-BE49-F238E27FC236}">
                <a16:creationId xmlns:a16="http://schemas.microsoft.com/office/drawing/2014/main" id="{96E2455C-6065-4EAF-F1F7-35BAC7BA91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43" r="9788"/>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743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014F56C3-8B41-EB72-5AC4-03A00E415834}"/>
              </a:ext>
            </a:extLst>
          </p:cNvPr>
          <p:cNvSpPr>
            <a:spLocks noGrp="1"/>
          </p:cNvSpPr>
          <p:nvPr>
            <p:ph type="title"/>
          </p:nvPr>
        </p:nvSpPr>
        <p:spPr>
          <a:xfrm>
            <a:off x="838200" y="4435052"/>
            <a:ext cx="3093720" cy="1645920"/>
          </a:xfrm>
        </p:spPr>
        <p:txBody>
          <a:bodyPr>
            <a:normAutofit/>
          </a:bodyPr>
          <a:lstStyle/>
          <a:p>
            <a:endParaRPr lang="nb-NO" sz="2600"/>
          </a:p>
        </p:txBody>
      </p:sp>
      <p:pic>
        <p:nvPicPr>
          <p:cNvPr id="7" name="Picture 6">
            <a:extLst>
              <a:ext uri="{FF2B5EF4-FFF2-40B4-BE49-F238E27FC236}">
                <a16:creationId xmlns:a16="http://schemas.microsoft.com/office/drawing/2014/main" id="{12D3A5A6-4AF6-D973-3BA0-E045581FD8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23602"/>
          <a:stretch/>
        </p:blipFill>
        <p:spPr bwMode="auto">
          <a:xfrm>
            <a:off x="20" y="-6"/>
            <a:ext cx="393190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17D53ECC-ACFD-5622-F8A5-5E6E6AB1CE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23602"/>
          <a:stretch/>
        </p:blipFill>
        <p:spPr bwMode="auto">
          <a:xfrm>
            <a:off x="4130040" y="6"/>
            <a:ext cx="3931920" cy="400507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46449D2A-4689-925C-6734-315BF4CA29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23602"/>
          <a:stretch/>
        </p:blipFill>
        <p:spPr bwMode="auto">
          <a:xfrm>
            <a:off x="8260080" y="-1"/>
            <a:ext cx="3931920" cy="4005072"/>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A57A27B1-D440-399C-C1EC-FB05E407728B}"/>
              </a:ext>
            </a:extLst>
          </p:cNvPr>
          <p:cNvSpPr>
            <a:spLocks noGrp="1"/>
          </p:cNvSpPr>
          <p:nvPr>
            <p:ph idx="1"/>
          </p:nvPr>
        </p:nvSpPr>
        <p:spPr>
          <a:xfrm>
            <a:off x="4380266" y="4435052"/>
            <a:ext cx="7104188" cy="1645920"/>
          </a:xfrm>
        </p:spPr>
        <p:txBody>
          <a:bodyPr anchor="ctr">
            <a:normAutofit/>
          </a:bodyPr>
          <a:lstStyle/>
          <a:p>
            <a:r>
              <a:rPr lang="nb-NO" sz="1400" i="0" dirty="0">
                <a:effectLst/>
                <a:latin typeface="Arial" panose="020B0604020202020204" pitchFamily="34" charset="0"/>
              </a:rPr>
              <a:t>Inventaret i kapellet er preget av gaver gitt til åpningen i 1930. Marie Knudtzon ga alteret og en </a:t>
            </a:r>
            <a:r>
              <a:rPr lang="nb-NO" sz="1400" i="0" dirty="0" err="1">
                <a:effectLst/>
                <a:latin typeface="Arial" panose="020B0604020202020204" pitchFamily="34" charset="0"/>
              </a:rPr>
              <a:t>nattverdsbenk</a:t>
            </a:r>
            <a:r>
              <a:rPr lang="nb-NO" sz="1400" i="0" dirty="0">
                <a:effectLst/>
                <a:latin typeface="Arial" panose="020B0604020202020204" pitchFamily="34" charset="0"/>
              </a:rPr>
              <a:t> som hun selv hadde tegnet. I </a:t>
            </a:r>
            <a:r>
              <a:rPr lang="nb-NO" sz="1400" i="0" dirty="0" err="1">
                <a:effectLst/>
                <a:latin typeface="Arial" panose="020B0604020202020204" pitchFamily="34" charset="0"/>
              </a:rPr>
              <a:t>tilegg</a:t>
            </a:r>
            <a:r>
              <a:rPr lang="nb-NO" sz="1400" i="0" dirty="0">
                <a:effectLst/>
                <a:latin typeface="Arial" panose="020B0604020202020204" pitchFamily="34" charset="0"/>
              </a:rPr>
              <a:t> står hun bak en rekke av utskjæringene, inspirert av romansk stil med Olavsrosen og enkle dekorasjoner fra norrøn dekortradisjon som de sentrale elementene. </a:t>
            </a:r>
          </a:p>
          <a:p>
            <a:endParaRPr lang="nb-NO" sz="1400" dirty="0"/>
          </a:p>
        </p:txBody>
      </p:sp>
    </p:spTree>
    <p:extLst>
      <p:ext uri="{BB962C8B-B14F-4D97-AF65-F5344CB8AC3E}">
        <p14:creationId xmlns:p14="http://schemas.microsoft.com/office/powerpoint/2010/main" val="37463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26">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F0E3037-DAE2-5248-3F22-8F4F296BB1DC}"/>
              </a:ext>
            </a:extLst>
          </p:cNvPr>
          <p:cNvSpPr>
            <a:spLocks noGrp="1"/>
          </p:cNvSpPr>
          <p:nvPr>
            <p:ph type="title"/>
          </p:nvPr>
        </p:nvSpPr>
        <p:spPr>
          <a:xfrm>
            <a:off x="457201" y="412454"/>
            <a:ext cx="2381250" cy="2101850"/>
          </a:xfrm>
        </p:spPr>
        <p:txBody>
          <a:bodyPr>
            <a:normAutofit/>
          </a:bodyPr>
          <a:lstStyle/>
          <a:p>
            <a:endParaRPr lang="nb-NO" sz="2800"/>
          </a:p>
        </p:txBody>
      </p:sp>
      <p:sp>
        <p:nvSpPr>
          <p:cNvPr id="49" name="Rectangle 28">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0" name="Rectangle 30">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lassholder for innhold 6">
            <a:extLst>
              <a:ext uri="{FF2B5EF4-FFF2-40B4-BE49-F238E27FC236}">
                <a16:creationId xmlns:a16="http://schemas.microsoft.com/office/drawing/2014/main" id="{15DD0BD4-0493-9B5D-CE54-84473423F1F3}"/>
              </a:ext>
            </a:extLst>
          </p:cNvPr>
          <p:cNvSpPr>
            <a:spLocks noGrp="1"/>
          </p:cNvSpPr>
          <p:nvPr>
            <p:ph idx="1"/>
          </p:nvPr>
        </p:nvSpPr>
        <p:spPr>
          <a:xfrm>
            <a:off x="3157538" y="412454"/>
            <a:ext cx="3243262" cy="2101850"/>
          </a:xfrm>
        </p:spPr>
        <p:txBody>
          <a:bodyPr anchor="ctr">
            <a:normAutofit/>
          </a:bodyPr>
          <a:lstStyle/>
          <a:p>
            <a:r>
              <a:rPr lang="nb-NO" sz="1700" i="0">
                <a:effectLst/>
                <a:latin typeface="Arial" panose="020B0604020202020204" pitchFamily="34" charset="0"/>
              </a:rPr>
              <a:t>Sigrid Undset ga penger til fregatten som henger i skipet og til en rekke liturgiske klær. I 1966 ble kapellet ytterligere utsmykket med maleren Karl Kristian Hildrums fremstillinger av blant annet St. Sunniva og St. Olav.</a:t>
            </a:r>
          </a:p>
          <a:p>
            <a:endParaRPr lang="nb-NO" sz="1700"/>
          </a:p>
        </p:txBody>
      </p:sp>
      <p:pic>
        <p:nvPicPr>
          <p:cNvPr id="13" name="Bilde 12">
            <a:extLst>
              <a:ext uri="{FF2B5EF4-FFF2-40B4-BE49-F238E27FC236}">
                <a16:creationId xmlns:a16="http://schemas.microsoft.com/office/drawing/2014/main" id="{4C0B3574-0D95-D05B-4193-751981902375}"/>
              </a:ext>
            </a:extLst>
          </p:cNvPr>
          <p:cNvPicPr>
            <a:picLocks noChangeAspect="1"/>
          </p:cNvPicPr>
          <p:nvPr/>
        </p:nvPicPr>
        <p:blipFill rotWithShape="1">
          <a:blip r:embed="rId2"/>
          <a:srcRect t="6660"/>
          <a:stretch/>
        </p:blipFill>
        <p:spPr>
          <a:xfrm>
            <a:off x="20" y="2959630"/>
            <a:ext cx="6400781" cy="3898370"/>
          </a:xfrm>
          <a:prstGeom prst="rect">
            <a:avLst/>
          </a:prstGeom>
        </p:spPr>
      </p:pic>
      <p:pic>
        <p:nvPicPr>
          <p:cNvPr id="9" name="Bilde 8">
            <a:extLst>
              <a:ext uri="{FF2B5EF4-FFF2-40B4-BE49-F238E27FC236}">
                <a16:creationId xmlns:a16="http://schemas.microsoft.com/office/drawing/2014/main" id="{8D1DD206-DC7D-8DCC-30D7-01C4F3F6FAA1}"/>
              </a:ext>
            </a:extLst>
          </p:cNvPr>
          <p:cNvPicPr>
            <a:picLocks noChangeAspect="1"/>
          </p:cNvPicPr>
          <p:nvPr/>
        </p:nvPicPr>
        <p:blipFill rotWithShape="1">
          <a:blip r:embed="rId3"/>
          <a:srcRect b="6633"/>
          <a:stretch/>
        </p:blipFill>
        <p:spPr>
          <a:xfrm>
            <a:off x="6591299" y="1"/>
            <a:ext cx="5600701" cy="6857999"/>
          </a:xfrm>
          <a:prstGeom prst="rect">
            <a:avLst/>
          </a:prstGeom>
        </p:spPr>
      </p:pic>
    </p:spTree>
    <p:extLst>
      <p:ext uri="{BB962C8B-B14F-4D97-AF65-F5344CB8AC3E}">
        <p14:creationId xmlns:p14="http://schemas.microsoft.com/office/powerpoint/2010/main" val="438853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2FFA84-EF6B-9DB4-0878-F6688FCEFF25}"/>
              </a:ext>
            </a:extLst>
          </p:cNvPr>
          <p:cNvSpPr>
            <a:spLocks noGrp="1"/>
          </p:cNvSpPr>
          <p:nvPr>
            <p:ph type="title"/>
          </p:nvPr>
        </p:nvSpPr>
        <p:spPr>
          <a:xfrm>
            <a:off x="481013" y="3752849"/>
            <a:ext cx="3290887" cy="2452687"/>
          </a:xfrm>
        </p:spPr>
        <p:txBody>
          <a:bodyPr anchor="ctr">
            <a:normAutofit/>
          </a:bodyPr>
          <a:lstStyle/>
          <a:p>
            <a:endParaRPr lang="nb-NO" sz="3600"/>
          </a:p>
        </p:txBody>
      </p:sp>
      <p:pic>
        <p:nvPicPr>
          <p:cNvPr id="6" name="Bilde 5">
            <a:extLst>
              <a:ext uri="{FF2B5EF4-FFF2-40B4-BE49-F238E27FC236}">
                <a16:creationId xmlns:a16="http://schemas.microsoft.com/office/drawing/2014/main" id="{CF5350E9-444E-0F5E-6F54-F9D0E278707F}"/>
              </a:ext>
            </a:extLst>
          </p:cNvPr>
          <p:cNvPicPr>
            <a:picLocks noChangeAspect="1"/>
          </p:cNvPicPr>
          <p:nvPr/>
        </p:nvPicPr>
        <p:blipFill rotWithShape="1">
          <a:blip r:embed="rId2"/>
          <a:srcRect r="7178" b="-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Plassholder for innhold 2">
            <a:extLst>
              <a:ext uri="{FF2B5EF4-FFF2-40B4-BE49-F238E27FC236}">
                <a16:creationId xmlns:a16="http://schemas.microsoft.com/office/drawing/2014/main" id="{399CDF0B-3144-02FE-7C78-EE390C6B280E}"/>
              </a:ext>
            </a:extLst>
          </p:cNvPr>
          <p:cNvSpPr>
            <a:spLocks noGrp="1"/>
          </p:cNvSpPr>
          <p:nvPr>
            <p:ph idx="1"/>
          </p:nvPr>
        </p:nvSpPr>
        <p:spPr>
          <a:xfrm>
            <a:off x="4223982" y="3752850"/>
            <a:ext cx="7485413" cy="2452687"/>
          </a:xfrm>
        </p:spPr>
        <p:txBody>
          <a:bodyPr anchor="ctr">
            <a:normAutofit/>
          </a:bodyPr>
          <a:lstStyle/>
          <a:p>
            <a:r>
              <a:rPr lang="nb-NO" sz="1800" i="0" dirty="0">
                <a:effectLst/>
                <a:latin typeface="Arial" panose="020B0604020202020204" pitchFamily="34" charset="0"/>
              </a:rPr>
              <a:t>I dag ligger kapellet under </a:t>
            </a:r>
            <a:r>
              <a:rPr lang="nb-NO" sz="1800" i="0" u="sng" dirty="0">
                <a:effectLst/>
                <a:latin typeface="Arial" panose="020B0604020202020204" pitchFamily="34" charset="0"/>
                <a:hlinkClick r:id="rId3"/>
              </a:rPr>
              <a:t>St. Torfinn menighet</a:t>
            </a:r>
            <a:r>
              <a:rPr lang="nb-NO" sz="1800" i="0" dirty="0">
                <a:effectLst/>
                <a:latin typeface="Arial" panose="020B0604020202020204" pitchFamily="34" charset="0"/>
              </a:rPr>
              <a:t> i Levanger og det holdes messe i St. Olavs kapell hvert år under Olsok.</a:t>
            </a:r>
          </a:p>
          <a:p>
            <a:endParaRPr lang="nb-NO" sz="1800" dirty="0"/>
          </a:p>
        </p:txBody>
      </p:sp>
    </p:spTree>
    <p:extLst>
      <p:ext uri="{BB962C8B-B14F-4D97-AF65-F5344CB8AC3E}">
        <p14:creationId xmlns:p14="http://schemas.microsoft.com/office/powerpoint/2010/main" val="2249795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4DAE1B-54D4-F5A5-0E24-741DBC91148B}"/>
              </a:ext>
            </a:extLst>
          </p:cNvPr>
          <p:cNvSpPr>
            <a:spLocks noGrp="1"/>
          </p:cNvSpPr>
          <p:nvPr>
            <p:ph type="title"/>
          </p:nvPr>
        </p:nvSpPr>
        <p:spPr/>
        <p:txBody>
          <a:bodyPr/>
          <a:lstStyle/>
          <a:p>
            <a:r>
              <a:rPr lang="nb-NO" dirty="0"/>
              <a:t>Kilder</a:t>
            </a:r>
          </a:p>
        </p:txBody>
      </p:sp>
      <p:sp>
        <p:nvSpPr>
          <p:cNvPr id="3" name="Plassholder for innhold 2">
            <a:extLst>
              <a:ext uri="{FF2B5EF4-FFF2-40B4-BE49-F238E27FC236}">
                <a16:creationId xmlns:a16="http://schemas.microsoft.com/office/drawing/2014/main" id="{EB849CB2-F590-6436-DD62-C6AB25830AEC}"/>
              </a:ext>
            </a:extLst>
          </p:cNvPr>
          <p:cNvSpPr>
            <a:spLocks noGrp="1"/>
          </p:cNvSpPr>
          <p:nvPr>
            <p:ph idx="1"/>
          </p:nvPr>
        </p:nvSpPr>
        <p:spPr/>
        <p:txBody>
          <a:bodyPr/>
          <a:lstStyle/>
          <a:p>
            <a:r>
              <a:rPr lang="nb-NO"/>
              <a:t>Stiklestad.no</a:t>
            </a:r>
          </a:p>
          <a:p>
            <a:pPr marL="0" indent="0">
              <a:buNone/>
            </a:pPr>
            <a:endParaRPr lang="nb-NO"/>
          </a:p>
        </p:txBody>
      </p:sp>
    </p:spTree>
    <p:extLst>
      <p:ext uri="{BB962C8B-B14F-4D97-AF65-F5344CB8AC3E}">
        <p14:creationId xmlns:p14="http://schemas.microsoft.com/office/powerpoint/2010/main" val="3064130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7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143692E-68F2-AB10-733C-EB86D36D0C99}"/>
              </a:ext>
            </a:extLst>
          </p:cNvPr>
          <p:cNvSpPr>
            <a:spLocks noGrp="1"/>
          </p:cNvSpPr>
          <p:nvPr>
            <p:ph type="title"/>
          </p:nvPr>
        </p:nvSpPr>
        <p:spPr>
          <a:xfrm>
            <a:off x="838200" y="365125"/>
            <a:ext cx="10515600" cy="1306443"/>
          </a:xfrm>
        </p:spPr>
        <p:txBody>
          <a:bodyPr>
            <a:normAutofit/>
          </a:bodyPr>
          <a:lstStyle/>
          <a:p>
            <a:r>
              <a:rPr lang="nb-NO" sz="4000"/>
              <a:t>Tre kirker</a:t>
            </a:r>
          </a:p>
        </p:txBody>
      </p:sp>
      <p:sp>
        <p:nvSpPr>
          <p:cNvPr id="3" name="Plassholder for innhold 2">
            <a:extLst>
              <a:ext uri="{FF2B5EF4-FFF2-40B4-BE49-F238E27FC236}">
                <a16:creationId xmlns:a16="http://schemas.microsoft.com/office/drawing/2014/main" id="{96277D81-5A3C-C639-57F4-3CE24586EC66}"/>
              </a:ext>
            </a:extLst>
          </p:cNvPr>
          <p:cNvSpPr>
            <a:spLocks noGrp="1"/>
          </p:cNvSpPr>
          <p:nvPr>
            <p:ph idx="1"/>
          </p:nvPr>
        </p:nvSpPr>
        <p:spPr>
          <a:xfrm>
            <a:off x="838200" y="1825625"/>
            <a:ext cx="4152774" cy="4303464"/>
          </a:xfrm>
        </p:spPr>
        <p:txBody>
          <a:bodyPr>
            <a:normAutofit/>
          </a:bodyPr>
          <a:lstStyle/>
          <a:p>
            <a:r>
              <a:rPr lang="nb-NO" sz="2000"/>
              <a:t>Det er vel ingen annen plass i Norge som har så høy kirketetthet som på Stiklestad!</a:t>
            </a:r>
          </a:p>
          <a:p>
            <a:r>
              <a:rPr lang="nb-NO" sz="2000"/>
              <a:t>Innen en radius på 100 meter ligger det tre kirker </a:t>
            </a:r>
          </a:p>
          <a:p>
            <a:pPr marL="0" indent="0">
              <a:buNone/>
            </a:pPr>
            <a:endParaRPr lang="nb-NO" sz="2000"/>
          </a:p>
        </p:txBody>
      </p:sp>
      <p:pic>
        <p:nvPicPr>
          <p:cNvPr id="6146" name="Picture 2" descr="Kart_Stiklestad2021_0617_ORG">
            <a:extLst>
              <a:ext uri="{FF2B5EF4-FFF2-40B4-BE49-F238E27FC236}">
                <a16:creationId xmlns:a16="http://schemas.microsoft.com/office/drawing/2014/main" id="{3A7EEC68-CD69-30E2-7F76-325C957E95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3" r="2" b="1511"/>
          <a:stretch/>
        </p:blipFill>
        <p:spPr bwMode="auto">
          <a:xfrm>
            <a:off x="5183500" y="1904282"/>
            <a:ext cx="6170299" cy="422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750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D10B0A-978C-9BAF-0869-68A0CC9FAE77}"/>
              </a:ext>
            </a:extLst>
          </p:cNvPr>
          <p:cNvSpPr>
            <a:spLocks noGrp="1"/>
          </p:cNvSpPr>
          <p:nvPr>
            <p:ph type="title"/>
          </p:nvPr>
        </p:nvSpPr>
        <p:spPr/>
        <p:txBody>
          <a:bodyPr/>
          <a:lstStyle/>
          <a:p>
            <a:endParaRPr lang="nb-NO" dirty="0"/>
          </a:p>
        </p:txBody>
      </p:sp>
      <p:pic>
        <p:nvPicPr>
          <p:cNvPr id="4" name="Plassholder for innhold 3">
            <a:extLst>
              <a:ext uri="{FF2B5EF4-FFF2-40B4-BE49-F238E27FC236}">
                <a16:creationId xmlns:a16="http://schemas.microsoft.com/office/drawing/2014/main" id="{567608EE-A9CF-710F-C69E-A056B5911EF1}"/>
              </a:ext>
            </a:extLst>
          </p:cNvPr>
          <p:cNvPicPr>
            <a:picLocks noGrp="1" noChangeAspect="1"/>
          </p:cNvPicPr>
          <p:nvPr>
            <p:ph idx="1"/>
          </p:nvPr>
        </p:nvPicPr>
        <p:blipFill>
          <a:blip r:embed="rId2"/>
          <a:stretch>
            <a:fillRect/>
          </a:stretch>
        </p:blipFill>
        <p:spPr>
          <a:xfrm>
            <a:off x="1560352" y="1825625"/>
            <a:ext cx="7944843" cy="4351338"/>
          </a:xfrm>
          <a:prstGeom prst="rect">
            <a:avLst/>
          </a:prstGeom>
        </p:spPr>
      </p:pic>
    </p:spTree>
    <p:extLst>
      <p:ext uri="{BB962C8B-B14F-4D97-AF65-F5344CB8AC3E}">
        <p14:creationId xmlns:p14="http://schemas.microsoft.com/office/powerpoint/2010/main" val="3731499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839C62-2FE7-09CF-2C31-ACC6196B8484}"/>
              </a:ext>
            </a:extLst>
          </p:cNvPr>
          <p:cNvSpPr>
            <a:spLocks noGrp="1"/>
          </p:cNvSpPr>
          <p:nvPr>
            <p:ph type="title"/>
          </p:nvPr>
        </p:nvSpPr>
        <p:spPr>
          <a:xfrm>
            <a:off x="4965430" y="629268"/>
            <a:ext cx="6586491" cy="1286160"/>
          </a:xfrm>
        </p:spPr>
        <p:txBody>
          <a:bodyPr anchor="b">
            <a:normAutofit/>
          </a:bodyPr>
          <a:lstStyle/>
          <a:p>
            <a:r>
              <a:rPr lang="nb-NO" dirty="0"/>
              <a:t>Stiklestad kirke</a:t>
            </a:r>
          </a:p>
        </p:txBody>
      </p:sp>
      <p:sp>
        <p:nvSpPr>
          <p:cNvPr id="3" name="Plassholder for innhold 2">
            <a:extLst>
              <a:ext uri="{FF2B5EF4-FFF2-40B4-BE49-F238E27FC236}">
                <a16:creationId xmlns:a16="http://schemas.microsoft.com/office/drawing/2014/main" id="{BF48A506-7787-7AC5-6559-4068F454DA2A}"/>
              </a:ext>
            </a:extLst>
          </p:cNvPr>
          <p:cNvSpPr>
            <a:spLocks noGrp="1"/>
          </p:cNvSpPr>
          <p:nvPr>
            <p:ph idx="1"/>
          </p:nvPr>
        </p:nvSpPr>
        <p:spPr>
          <a:xfrm>
            <a:off x="4965431" y="2438400"/>
            <a:ext cx="6586489" cy="3785419"/>
          </a:xfrm>
        </p:spPr>
        <p:txBody>
          <a:bodyPr>
            <a:normAutofit/>
          </a:bodyPr>
          <a:lstStyle/>
          <a:p>
            <a:r>
              <a:rPr lang="nb-NO" sz="2000" i="0">
                <a:effectLst/>
                <a:latin typeface="Arial" panose="020B0604020202020204" pitchFamily="34" charset="0"/>
              </a:rPr>
              <a:t>Stiklestad kirke er en langkirke i mur fra rundt 1150-1200.  Ifølge tradisjonen er kirken bygget slik at alteret er plassert over stedet der Olav Haraldsson falt under slaget 29.juli i 1030.</a:t>
            </a:r>
          </a:p>
          <a:p>
            <a:r>
              <a:rPr lang="nb-NO" sz="2000" i="0">
                <a:effectLst/>
                <a:latin typeface="Arial" panose="020B0604020202020204" pitchFamily="34" charset="0"/>
              </a:rPr>
              <a:t>I årene 1927 – 1930 ble kirken sterkt restaurert for å fremstå flottest mulig til Olavsjubileet i 1930. Den utvendige pussen ble fjernet slik at kirken gikk fra å være hvit til å få det uttrykket den har i dag, et nytt våpenhus ble bygd på vestsiden og tårnet ble endret. Innvendig ble koret dekorert med fresken «Sverdet og liljen» av kunstneren Alf Rolfsen.</a:t>
            </a:r>
          </a:p>
          <a:p>
            <a:endParaRPr lang="nb-NO" sz="2000"/>
          </a:p>
        </p:txBody>
      </p:sp>
      <p:pic>
        <p:nvPicPr>
          <p:cNvPr id="4" name="Bilde 3">
            <a:extLst>
              <a:ext uri="{FF2B5EF4-FFF2-40B4-BE49-F238E27FC236}">
                <a16:creationId xmlns:a16="http://schemas.microsoft.com/office/drawing/2014/main" id="{1893FBD0-35CA-3D44-BDCE-2A5C999C2233}"/>
              </a:ext>
            </a:extLst>
          </p:cNvPr>
          <p:cNvPicPr>
            <a:picLocks noChangeAspect="1"/>
          </p:cNvPicPr>
          <p:nvPr/>
        </p:nvPicPr>
        <p:blipFill rotWithShape="1">
          <a:blip r:embed="rId2"/>
          <a:srcRect t="139" r="1"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D6D9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491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6A54D2-BAFF-5C0B-63F4-67076BBCB82E}"/>
              </a:ext>
            </a:extLst>
          </p:cNvPr>
          <p:cNvSpPr>
            <a:spLocks noGrp="1"/>
          </p:cNvSpPr>
          <p:nvPr>
            <p:ph type="title"/>
          </p:nvPr>
        </p:nvSpPr>
        <p:spPr>
          <a:xfrm>
            <a:off x="4965430" y="629268"/>
            <a:ext cx="6586491" cy="1286160"/>
          </a:xfrm>
        </p:spPr>
        <p:txBody>
          <a:bodyPr anchor="b">
            <a:normAutofit/>
          </a:bodyPr>
          <a:lstStyle/>
          <a:p>
            <a:r>
              <a:rPr lang="nb-NO" dirty="0"/>
              <a:t>Brystpanel</a:t>
            </a:r>
          </a:p>
        </p:txBody>
      </p:sp>
      <p:sp>
        <p:nvSpPr>
          <p:cNvPr id="3" name="Plassholder for innhold 2">
            <a:extLst>
              <a:ext uri="{FF2B5EF4-FFF2-40B4-BE49-F238E27FC236}">
                <a16:creationId xmlns:a16="http://schemas.microsoft.com/office/drawing/2014/main" id="{40429AD5-DA6C-C2F6-F8CF-DD0EB12FD36D}"/>
              </a:ext>
            </a:extLst>
          </p:cNvPr>
          <p:cNvSpPr>
            <a:spLocks noGrp="1"/>
          </p:cNvSpPr>
          <p:nvPr>
            <p:ph idx="1"/>
          </p:nvPr>
        </p:nvSpPr>
        <p:spPr>
          <a:xfrm>
            <a:off x="4965431" y="2438400"/>
            <a:ext cx="6586489" cy="3785419"/>
          </a:xfrm>
        </p:spPr>
        <p:txBody>
          <a:bodyPr>
            <a:normAutofit/>
          </a:bodyPr>
          <a:lstStyle/>
          <a:p>
            <a:r>
              <a:rPr lang="nb-NO" sz="2000" b="0" i="0">
                <a:effectLst/>
                <a:latin typeface="Arial" panose="020B0604020202020204" pitchFamily="34" charset="0"/>
              </a:rPr>
              <a:t>Under restaureringen ble en rekke kalkmalerier fra 1500-tallet avdekket på skipets langvegger. På sørveggen kan vi se to malte våpenskjold, det vestligste er det norske riksvåpenet. Det andre inneholder flere nordiske riksvåpen og peker dermed mot en av unionskongene.</a:t>
            </a:r>
          </a:p>
          <a:p>
            <a:r>
              <a:rPr lang="nb-NO" sz="2000" b="0" i="0">
                <a:effectLst/>
                <a:latin typeface="Arial" panose="020B0604020202020204" pitchFamily="34" charset="0"/>
              </a:rPr>
              <a:t>Skipet prydes også av rikt dekorerte brystpanel malt av Barach Bogarth i 1688. Disse viser episoder fra Jesu liv og ble brukt i forbindelse med konfirmasjonsundervisning for dem som ikke kunne lese. I tillegg kan man fortsatt se den gamle altertavlen fra 1655 i våpenhuset.</a:t>
            </a:r>
          </a:p>
          <a:p>
            <a:endParaRPr lang="nb-NO" sz="2000"/>
          </a:p>
        </p:txBody>
      </p:sp>
      <p:pic>
        <p:nvPicPr>
          <p:cNvPr id="1026" name="Picture 2" descr="Stiklestad kirke | Romansk langkirke fra ca 1180. 12th centu… | Flickr">
            <a:extLst>
              <a:ext uri="{FF2B5EF4-FFF2-40B4-BE49-F238E27FC236}">
                <a16:creationId xmlns:a16="http://schemas.microsoft.com/office/drawing/2014/main" id="{1D6E6A81-306D-B59E-C276-EFB956EE23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877" r="23004"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035"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3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714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C5D3F1-C578-284E-7A16-FF55A7F6BE4D}"/>
              </a:ext>
            </a:extLst>
          </p:cNvPr>
          <p:cNvSpPr>
            <a:spLocks noGrp="1"/>
          </p:cNvSpPr>
          <p:nvPr>
            <p:ph type="title"/>
          </p:nvPr>
        </p:nvSpPr>
        <p:spPr>
          <a:xfrm>
            <a:off x="4965430" y="629266"/>
            <a:ext cx="6586491" cy="1676603"/>
          </a:xfrm>
        </p:spPr>
        <p:txBody>
          <a:bodyPr>
            <a:normAutofit/>
          </a:bodyPr>
          <a:lstStyle/>
          <a:p>
            <a:r>
              <a:rPr lang="nb-NO" sz="5400" dirty="0"/>
              <a:t>Taket</a:t>
            </a:r>
          </a:p>
        </p:txBody>
      </p:sp>
      <p:sp>
        <p:nvSpPr>
          <p:cNvPr id="3" name="Plassholder for innhold 2">
            <a:extLst>
              <a:ext uri="{FF2B5EF4-FFF2-40B4-BE49-F238E27FC236}">
                <a16:creationId xmlns:a16="http://schemas.microsoft.com/office/drawing/2014/main" id="{7F3EC0F8-E725-A207-8D2F-4DE0D408E7A2}"/>
              </a:ext>
            </a:extLst>
          </p:cNvPr>
          <p:cNvSpPr>
            <a:spLocks noGrp="1"/>
          </p:cNvSpPr>
          <p:nvPr>
            <p:ph idx="1"/>
          </p:nvPr>
        </p:nvSpPr>
        <p:spPr>
          <a:xfrm>
            <a:off x="4965431" y="2438400"/>
            <a:ext cx="6586489" cy="3785419"/>
          </a:xfrm>
        </p:spPr>
        <p:txBody>
          <a:bodyPr>
            <a:normAutofit/>
          </a:bodyPr>
          <a:lstStyle/>
          <a:p>
            <a:r>
              <a:rPr lang="nb-NO" sz="2200" b="0" i="0">
                <a:effectLst/>
                <a:latin typeface="Arial" panose="020B0604020202020204" pitchFamily="34" charset="0"/>
              </a:rPr>
              <a:t>I taket i koret ser vi et krysshvelv med ribber av kleberstein. Ribbene hviler på veggfaste søyler med foldekapitel. Dette hvelvet er enestående på landsbygda i Norge og vitner om en forbindelse til Nidarosdomen hvor de to kapellene i tverrskipet har lignende hvelv. Ribbene på Stiklestad er enkle og rettvinklete, uten dekorasjon, så det er ikke sikkert de er fullført. Når det ble bygd et så spesielt og kostbart hvelv på Stiklestad, kan det ikke være noen annen forklaring enn tradisjonen om at dette er stedet der Olav den hellige falt.</a:t>
            </a:r>
            <a:endParaRPr lang="nb-NO" sz="2200"/>
          </a:p>
        </p:txBody>
      </p:sp>
      <p:pic>
        <p:nvPicPr>
          <p:cNvPr id="2050" name="Picture 2" descr="Koret mot alteret, Stiklestad kirke, Verdal, Nord-Trøndelag. Fotografert  1916. - Stiftelsen Norsk folkemuseum / DigitaltMuseum">
            <a:extLst>
              <a:ext uri="{FF2B5EF4-FFF2-40B4-BE49-F238E27FC236}">
                <a16:creationId xmlns:a16="http://schemas.microsoft.com/office/drawing/2014/main" id="{486CED52-0B5A-A90C-79CF-6F656A315C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29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FBBD73-A1F9-5EB0-C34D-4EFCE7191715}"/>
              </a:ext>
            </a:extLst>
          </p:cNvPr>
          <p:cNvSpPr>
            <a:spLocks noGrp="1"/>
          </p:cNvSpPr>
          <p:nvPr>
            <p:ph type="title"/>
          </p:nvPr>
        </p:nvSpPr>
        <p:spPr>
          <a:xfrm>
            <a:off x="4965430" y="629266"/>
            <a:ext cx="6586491" cy="1676603"/>
          </a:xfrm>
        </p:spPr>
        <p:txBody>
          <a:bodyPr>
            <a:normAutofit/>
          </a:bodyPr>
          <a:lstStyle/>
          <a:p>
            <a:r>
              <a:rPr lang="nb-NO" sz="5400" dirty="0"/>
              <a:t>Døpefont</a:t>
            </a:r>
          </a:p>
        </p:txBody>
      </p:sp>
      <p:sp>
        <p:nvSpPr>
          <p:cNvPr id="3" name="Plassholder for innhold 2">
            <a:extLst>
              <a:ext uri="{FF2B5EF4-FFF2-40B4-BE49-F238E27FC236}">
                <a16:creationId xmlns:a16="http://schemas.microsoft.com/office/drawing/2014/main" id="{4E25B985-B8CA-CAC5-0A0A-C3543C36CC5C}"/>
              </a:ext>
            </a:extLst>
          </p:cNvPr>
          <p:cNvSpPr>
            <a:spLocks noGrp="1"/>
          </p:cNvSpPr>
          <p:nvPr>
            <p:ph idx="1"/>
          </p:nvPr>
        </p:nvSpPr>
        <p:spPr>
          <a:xfrm>
            <a:off x="4965431" y="2438400"/>
            <a:ext cx="6586489" cy="3785419"/>
          </a:xfrm>
        </p:spPr>
        <p:txBody>
          <a:bodyPr>
            <a:normAutofit/>
          </a:bodyPr>
          <a:lstStyle/>
          <a:p>
            <a:r>
              <a:rPr lang="nb-NO" sz="2400" b="0" i="0" dirty="0">
                <a:effectLst/>
                <a:latin typeface="Arial" panose="020B0604020202020204" pitchFamily="34" charset="0"/>
              </a:rPr>
              <a:t>Av middelaldersk interiør er kun den rikt dekorerte døpefonten bevart. Den er trolig fra 1300-­tallet og er det eneste bevarte inventar fra kirkens tidlige periode. Før stod den ved vest­ inngangen slik at barna kunne døpes med det samme de kom inn i kirken. Og det var ikke nok å helle vann på hodet til barnet, hele kroppen skulle dukkes i vannet. Det forklarer at døpefonten måtte være så stor.</a:t>
            </a:r>
            <a:endParaRPr lang="nb-NO" sz="2400" dirty="0"/>
          </a:p>
        </p:txBody>
      </p:sp>
      <p:pic>
        <p:nvPicPr>
          <p:cNvPr id="3074" name="Picture 2">
            <a:extLst>
              <a:ext uri="{FF2B5EF4-FFF2-40B4-BE49-F238E27FC236}">
                <a16:creationId xmlns:a16="http://schemas.microsoft.com/office/drawing/2014/main" id="{B29A6D09-43FE-4296-9A61-094EB95443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76" r="1799"/>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628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57F7521-792B-4429-9202-69495AE736A2}"/>
              </a:ext>
            </a:extLst>
          </p:cNvPr>
          <p:cNvSpPr>
            <a:spLocks noGrp="1"/>
          </p:cNvSpPr>
          <p:nvPr>
            <p:ph type="title"/>
          </p:nvPr>
        </p:nvSpPr>
        <p:spPr>
          <a:xfrm>
            <a:off x="4833366" y="543070"/>
            <a:ext cx="6870954" cy="1675626"/>
          </a:xfrm>
        </p:spPr>
        <p:txBody>
          <a:bodyPr>
            <a:normAutofit/>
          </a:bodyPr>
          <a:lstStyle/>
          <a:p>
            <a:r>
              <a:rPr lang="nb-NO" sz="4000" dirty="0" err="1"/>
              <a:t>Olassteinen</a:t>
            </a:r>
            <a:endParaRPr lang="nb-NO" sz="4000" dirty="0"/>
          </a:p>
        </p:txBody>
      </p:sp>
      <p:pic>
        <p:nvPicPr>
          <p:cNvPr id="4100" name="Picture 4" descr="En stein kan ta over for Snåsamannen">
            <a:extLst>
              <a:ext uri="{FF2B5EF4-FFF2-40B4-BE49-F238E27FC236}">
                <a16:creationId xmlns:a16="http://schemas.microsoft.com/office/drawing/2014/main" id="{0955C0E7-1366-EC84-19A7-9C35055122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22563"/>
          <a:stretch/>
        </p:blipFill>
        <p:spPr bwMode="auto">
          <a:xfrm>
            <a:off x="20" y="1"/>
            <a:ext cx="4187091" cy="2164321"/>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a:extLst>
              <a:ext uri="{FF2B5EF4-FFF2-40B4-BE49-F238E27FC236}">
                <a16:creationId xmlns:a16="http://schemas.microsoft.com/office/drawing/2014/main" id="{4ECAACEB-178E-3FA4-F69D-E0D5FC5A490F}"/>
              </a:ext>
            </a:extLst>
          </p:cNvPr>
          <p:cNvPicPr>
            <a:picLocks noChangeAspect="1"/>
          </p:cNvPicPr>
          <p:nvPr/>
        </p:nvPicPr>
        <p:blipFill rotWithShape="1">
          <a:blip r:embed="rId3"/>
          <a:srcRect r="3" b="8108"/>
          <a:stretch/>
        </p:blipFill>
        <p:spPr>
          <a:xfrm>
            <a:off x="20" y="2342320"/>
            <a:ext cx="4187091" cy="2164321"/>
          </a:xfrm>
          <a:prstGeom prst="rect">
            <a:avLst/>
          </a:prstGeom>
        </p:spPr>
      </p:pic>
      <p:pic>
        <p:nvPicPr>
          <p:cNvPr id="4098" name="Picture 2" descr="Knuser drømmen om Olavssteinen - adressa.no">
            <a:extLst>
              <a:ext uri="{FF2B5EF4-FFF2-40B4-BE49-F238E27FC236}">
                <a16:creationId xmlns:a16="http://schemas.microsoft.com/office/drawing/2014/main" id="{5BB1A342-60A4-4154-45C5-53F820A475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98" r="3" b="7111"/>
          <a:stretch/>
        </p:blipFill>
        <p:spPr bwMode="auto">
          <a:xfrm>
            <a:off x="20" y="4693680"/>
            <a:ext cx="4187091" cy="2164321"/>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a:extLst>
              <a:ext uri="{FF2B5EF4-FFF2-40B4-BE49-F238E27FC236}">
                <a16:creationId xmlns:a16="http://schemas.microsoft.com/office/drawing/2014/main" id="{EC881EC0-6BFB-6A02-1DC9-F3AC84791A0A}"/>
              </a:ext>
            </a:extLst>
          </p:cNvPr>
          <p:cNvSpPr>
            <a:spLocks noGrp="1"/>
          </p:cNvSpPr>
          <p:nvPr>
            <p:ph idx="1"/>
          </p:nvPr>
        </p:nvSpPr>
        <p:spPr>
          <a:xfrm>
            <a:off x="4833366" y="2399720"/>
            <a:ext cx="6870954" cy="3736507"/>
          </a:xfrm>
        </p:spPr>
        <p:txBody>
          <a:bodyPr>
            <a:normAutofit/>
          </a:bodyPr>
          <a:lstStyle/>
          <a:p>
            <a:r>
              <a:rPr lang="nb-NO" sz="2000" b="0" i="0">
                <a:effectLst/>
                <a:latin typeface="Arial" panose="020B0604020202020204" pitchFamily="34" charset="0"/>
              </a:rPr>
              <a:t>Kirken huser også den såkalte Olavssteinen, som sies å være steinen som Olav lente seg mot i dødsøyeblikket.</a:t>
            </a:r>
            <a:endParaRPr lang="nb-NO" sz="2000"/>
          </a:p>
        </p:txBody>
      </p:sp>
    </p:spTree>
    <p:extLst>
      <p:ext uri="{BB962C8B-B14F-4D97-AF65-F5344CB8AC3E}">
        <p14:creationId xmlns:p14="http://schemas.microsoft.com/office/powerpoint/2010/main" val="4326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3" name="Rectangle 7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23067340-1C14-799E-A328-5AA415460933}"/>
              </a:ext>
            </a:extLst>
          </p:cNvPr>
          <p:cNvSpPr>
            <a:spLocks noGrp="1"/>
          </p:cNvSpPr>
          <p:nvPr>
            <p:ph type="title"/>
          </p:nvPr>
        </p:nvSpPr>
        <p:spPr>
          <a:xfrm>
            <a:off x="643467" y="321734"/>
            <a:ext cx="10905066" cy="1135737"/>
          </a:xfrm>
        </p:spPr>
        <p:txBody>
          <a:bodyPr>
            <a:normAutofit/>
          </a:bodyPr>
          <a:lstStyle/>
          <a:p>
            <a:r>
              <a:rPr lang="nb-NO" sz="3600"/>
              <a:t>Hellig Olavs kapell</a:t>
            </a:r>
          </a:p>
        </p:txBody>
      </p:sp>
      <p:sp>
        <p:nvSpPr>
          <p:cNvPr id="3" name="Plassholder for innhold 2">
            <a:extLst>
              <a:ext uri="{FF2B5EF4-FFF2-40B4-BE49-F238E27FC236}">
                <a16:creationId xmlns:a16="http://schemas.microsoft.com/office/drawing/2014/main" id="{6D4C8E38-18A0-144D-D8CA-F003E95A8D4D}"/>
              </a:ext>
            </a:extLst>
          </p:cNvPr>
          <p:cNvSpPr>
            <a:spLocks noGrp="1"/>
          </p:cNvSpPr>
          <p:nvPr>
            <p:ph idx="1"/>
          </p:nvPr>
        </p:nvSpPr>
        <p:spPr>
          <a:xfrm>
            <a:off x="643469" y="1782981"/>
            <a:ext cx="4008384" cy="4393982"/>
          </a:xfrm>
        </p:spPr>
        <p:txBody>
          <a:bodyPr>
            <a:normAutofit/>
          </a:bodyPr>
          <a:lstStyle/>
          <a:p>
            <a:r>
              <a:rPr lang="nb-NO" sz="1700" i="0">
                <a:effectLst/>
                <a:latin typeface="Arial" panose="020B0604020202020204" pitchFamily="34" charset="0"/>
              </a:rPr>
              <a:t>Olav den hellige ble helgenkåret i 1031, altså før den store splittelsen i kirken i 1054, og betraktes derfor som helgen også i den russisk-ortodokse tradisjonen.</a:t>
            </a:r>
          </a:p>
          <a:p>
            <a:r>
              <a:rPr lang="nb-NO" sz="1700" b="0" i="0">
                <a:effectLst/>
                <a:latin typeface="Arial" panose="020B0604020202020204" pitchFamily="34" charset="0"/>
              </a:rPr>
              <a:t>Den ortodokse kirke i Norge arbeidet i flere år med planene om å reise et ortodokst kapell på Stiklestad. Arbeidet skjøt fart i 2013 da Hellige Olga menighet i Oslo fikk tilbud fra den ortodokse munken fader Jonah Føien om å overta et ortodokst kapell som sto på gården hans i Folldal og som allerede var viet til Hellige Olav i 2003.</a:t>
            </a:r>
          </a:p>
          <a:p>
            <a:endParaRPr lang="nb-NO" sz="1700"/>
          </a:p>
        </p:txBody>
      </p:sp>
      <p:grpSp>
        <p:nvGrpSpPr>
          <p:cNvPr id="14344" name="Group 7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74" name="Isosceles Triangle 7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338" name="Picture 2" descr="ortodokse kirke">
            <a:extLst>
              <a:ext uri="{FF2B5EF4-FFF2-40B4-BE49-F238E27FC236}">
                <a16:creationId xmlns:a16="http://schemas.microsoft.com/office/drawing/2014/main" id="{0DE3CFEE-13E1-A179-DC23-0183C416365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5320" y="2384991"/>
            <a:ext cx="6253212" cy="3157872"/>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78" name="Rectangle 7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009346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7C117C89318AE4F9CE68946630E5088" ma:contentTypeVersion="10" ma:contentTypeDescription="Create a new document." ma:contentTypeScope="" ma:versionID="94a8663497da10800b88c4496dc9ec15">
  <xsd:schema xmlns:xsd="http://www.w3.org/2001/XMLSchema" xmlns:xs="http://www.w3.org/2001/XMLSchema" xmlns:p="http://schemas.microsoft.com/office/2006/metadata/properties" xmlns:ns2="350b5996-c0f3-4641-8ac6-f2822ef748a3" xmlns:ns3="5357d95e-081a-4bdd-b08f-3fe0d5d5bca3" targetNamespace="http://schemas.microsoft.com/office/2006/metadata/properties" ma:root="true" ma:fieldsID="0d46b1ea766fa8cdb7ffc2fd2ef9f9c5" ns2:_="" ns3:_="">
    <xsd:import namespace="350b5996-c0f3-4641-8ac6-f2822ef748a3"/>
    <xsd:import namespace="5357d95e-081a-4bdd-b08f-3fe0d5d5bc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0b5996-c0f3-4641-8ac6-f2822ef748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2be921f-51d9-42b5-8d52-354dfdee1ce6"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57d95e-081a-4bdd-b08f-3fe0d5d5bc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afcd5d9-90bc-4211-add2-cf694c4fe17b}" ma:internalName="TaxCatchAll" ma:showField="CatchAllData" ma:web="5357d95e-081a-4bdd-b08f-3fe0d5d5bc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357d95e-081a-4bdd-b08f-3fe0d5d5bca3" xsi:nil="true"/>
    <lcf76f155ced4ddcb4097134ff3c332f xmlns="350b5996-c0f3-4641-8ac6-f2822ef748a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7C8D753-1F51-4E99-8D17-A0B064065936}">
  <ds:schemaRefs>
    <ds:schemaRef ds:uri="http://schemas.microsoft.com/sharepoint/v3/contenttype/forms"/>
  </ds:schemaRefs>
</ds:datastoreItem>
</file>

<file path=customXml/itemProps2.xml><?xml version="1.0" encoding="utf-8"?>
<ds:datastoreItem xmlns:ds="http://schemas.openxmlformats.org/officeDocument/2006/customXml" ds:itemID="{DF6A7F71-45DC-4AF7-91B1-001B640642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0b5996-c0f3-4641-8ac6-f2822ef748a3"/>
    <ds:schemaRef ds:uri="5357d95e-081a-4bdd-b08f-3fe0d5d5bc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5ED7E3-CB45-4FD7-99EB-7AC0183B06BE}">
  <ds:schemaRefs>
    <ds:schemaRef ds:uri="http://schemas.microsoft.com/office/2006/metadata/properties"/>
    <ds:schemaRef ds:uri="http://schemas.microsoft.com/office/infopath/2007/PartnerControls"/>
    <ds:schemaRef ds:uri="5357d95e-081a-4bdd-b08f-3fe0d5d5bca3"/>
    <ds:schemaRef ds:uri="350b5996-c0f3-4641-8ac6-f2822ef748a3"/>
  </ds:schemaRefs>
</ds:datastoreItem>
</file>

<file path=docProps/app.xml><?xml version="1.0" encoding="utf-8"?>
<Properties xmlns="http://schemas.openxmlformats.org/officeDocument/2006/extended-properties" xmlns:vt="http://schemas.openxmlformats.org/officeDocument/2006/docPropsVTypes">
  <TotalTime>98</TotalTime>
  <Words>901</Words>
  <Application>Microsoft Office PowerPoint</Application>
  <PresentationFormat>Widescreen</PresentationFormat>
  <Paragraphs>30</Paragraphs>
  <Slides>16</Slides>
  <Notes>0</Notes>
  <HiddenSlides>0</HiddenSlides>
  <MMClips>0</MMClips>
  <ScaleCrop>false</ScaleCrop>
  <HeadingPairs>
    <vt:vector size="4" baseType="variant">
      <vt:variant>
        <vt:lpstr>Tema</vt:lpstr>
      </vt:variant>
      <vt:variant>
        <vt:i4>1</vt:i4>
      </vt:variant>
      <vt:variant>
        <vt:lpstr>Lysbildetitler</vt:lpstr>
      </vt:variant>
      <vt:variant>
        <vt:i4>16</vt:i4>
      </vt:variant>
    </vt:vector>
  </HeadingPairs>
  <TitlesOfParts>
    <vt:vector size="17" baseType="lpstr">
      <vt:lpstr>Office-tema</vt:lpstr>
      <vt:lpstr>De tre kirkene på Stiklestad</vt:lpstr>
      <vt:lpstr>Tre kirker</vt:lpstr>
      <vt:lpstr>PowerPoint-presentasjon</vt:lpstr>
      <vt:lpstr>Stiklestad kirke</vt:lpstr>
      <vt:lpstr>Brystpanel</vt:lpstr>
      <vt:lpstr>Taket</vt:lpstr>
      <vt:lpstr>Døpefont</vt:lpstr>
      <vt:lpstr>Olassteinen</vt:lpstr>
      <vt:lpstr>Hellig Olavs kapell</vt:lpstr>
      <vt:lpstr>PowerPoint-presentasjon</vt:lpstr>
      <vt:lpstr>PowerPoint-presentasjon</vt:lpstr>
      <vt:lpstr>St. Olavs kapell</vt:lpstr>
      <vt:lpstr>PowerPoint-presentasjon</vt:lpstr>
      <vt:lpstr>PowerPoint-presentasjon</vt:lpstr>
      <vt:lpstr>PowerPoint-presentasjon</vt:lpstr>
      <vt:lpstr>Kilder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tre kirkene på Stiklestad</dc:title>
  <dc:creator>Storholmen, Åse</dc:creator>
  <cp:lastModifiedBy>Storholmen, Åse</cp:lastModifiedBy>
  <cp:revision>2</cp:revision>
  <dcterms:created xsi:type="dcterms:W3CDTF">2022-05-09T08:03:26Z</dcterms:created>
  <dcterms:modified xsi:type="dcterms:W3CDTF">2022-08-29T08:38:10Z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0x010100B7C117C89318AE4F9CE68946630E5088</vt:lpwstr>
  </property>
</Properties>
</file>