
<file path=[Content_Types].xml><?xml version="1.0" encoding="utf-8"?>
<Types xmlns="http://schemas.openxmlformats.org/package/2006/content-types">
  <Default Extension="jpeg" ContentType="image/jpeg"/>
  <Default Extension="jpg" ContentType="image/jpeg"/>
  <Default Extension="php"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sldIdLst>
    <p:sldId id="256" r:id="rId5"/>
    <p:sldId id="260" r:id="rId6"/>
    <p:sldId id="257" r:id="rId7"/>
    <p:sldId id="259" r:id="rId8"/>
    <p:sldId id="262" r:id="rId9"/>
    <p:sldId id="261" r:id="rId10"/>
    <p:sldId id="266" r:id="rId11"/>
    <p:sldId id="263" r:id="rId12"/>
    <p:sldId id="267" r:id="rId13"/>
    <p:sldId id="264" r:id="rId14"/>
    <p:sldId id="268" r:id="rId15"/>
    <p:sldId id="265" r:id="rId16"/>
    <p:sldId id="270" r:id="rId17"/>
    <p:sldId id="269" r:id="rId18"/>
    <p:sldId id="271" r:id="rId19"/>
    <p:sldId id="272" r:id="rId20"/>
  </p:sldIdLst>
  <p:sldSz cx="12192000" cy="6858000"/>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672485-4C35-465F-B9D2-C578961444BD}" v="498" dt="2022-06-09T13:27:26.811"/>
    <p1510:client id="{CE37D826-4A41-49B0-DBDA-9F475620A4DD}" v="13" dt="2022-06-08T20:25:07.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b-NO"/>
              <a:t>Klikk for å redigere tittelstil</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a:p>
        </p:txBody>
      </p:sp>
      <p:sp>
        <p:nvSpPr>
          <p:cNvPr id="4" name="Date Placeholder 3"/>
          <p:cNvSpPr>
            <a:spLocks noGrp="1"/>
          </p:cNvSpPr>
          <p:nvPr>
            <p:ph type="dt" sz="half" idx="10"/>
          </p:nvPr>
        </p:nvSpPr>
        <p:spPr/>
        <p:txBody>
          <a:bodyPr/>
          <a:lstStyle/>
          <a:p>
            <a:fld id="{51DDCF2D-5159-4F39-800E-3B59BB8750CE}" type="datetimeFigureOut">
              <a:rPr lang="nb-NO" smtClean="0"/>
              <a:t>29.08.2022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3E71D43-AE32-41FE-86B7-3E32D03826E4}" type="slidenum">
              <a:rPr lang="nb-NO" smtClean="0"/>
              <a:t>‹#›</a:t>
            </a:fld>
            <a:endParaRPr lang="nb-NO"/>
          </a:p>
        </p:txBody>
      </p:sp>
    </p:spTree>
    <p:extLst>
      <p:ext uri="{BB962C8B-B14F-4D97-AF65-F5344CB8AC3E}">
        <p14:creationId xmlns:p14="http://schemas.microsoft.com/office/powerpoint/2010/main" val="2321112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b-NO"/>
              <a:t>Klikk for å redigere tittelstil</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51DDCF2D-5159-4F39-800E-3B59BB8750CE}" type="datetimeFigureOut">
              <a:rPr lang="nb-NO" smtClean="0"/>
              <a:t>29.08.2022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3E71D43-AE32-41FE-86B7-3E32D03826E4}" type="slidenum">
              <a:rPr lang="nb-NO" smtClean="0"/>
              <a:t>‹#›</a:t>
            </a:fld>
            <a:endParaRPr lang="nb-NO"/>
          </a:p>
        </p:txBody>
      </p:sp>
    </p:spTree>
    <p:extLst>
      <p:ext uri="{BB962C8B-B14F-4D97-AF65-F5344CB8AC3E}">
        <p14:creationId xmlns:p14="http://schemas.microsoft.com/office/powerpoint/2010/main" val="309229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b-NO"/>
              <a:t>Klikk for å redigere tittelstil</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51DDCF2D-5159-4F39-800E-3B59BB8750CE}" type="datetimeFigureOut">
              <a:rPr lang="nb-NO" smtClean="0"/>
              <a:t>29.08.2022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3E71D43-AE32-41FE-86B7-3E32D03826E4}" type="slidenum">
              <a:rPr lang="nb-NO" smtClean="0"/>
              <a:t>‹#›</a:t>
            </a:fld>
            <a:endParaRPr lang="nb-N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299211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b-NO"/>
              <a:t>Klikk for å redigere tittelstil</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51DDCF2D-5159-4F39-800E-3B59BB8750CE}" type="datetimeFigureOut">
              <a:rPr lang="nb-NO" smtClean="0"/>
              <a:t>29.08.2022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3E71D43-AE32-41FE-86B7-3E32D03826E4}" type="slidenum">
              <a:rPr lang="nb-NO" smtClean="0"/>
              <a:t>‹#›</a:t>
            </a:fld>
            <a:endParaRPr lang="nb-NO"/>
          </a:p>
        </p:txBody>
      </p:sp>
    </p:spTree>
    <p:extLst>
      <p:ext uri="{BB962C8B-B14F-4D97-AF65-F5344CB8AC3E}">
        <p14:creationId xmlns:p14="http://schemas.microsoft.com/office/powerpoint/2010/main" val="2122105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med s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b-NO"/>
              <a:t>Klikk for å redigere tittelstil</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51DDCF2D-5159-4F39-800E-3B59BB8750CE}" type="datetimeFigureOut">
              <a:rPr lang="nb-NO" smtClean="0"/>
              <a:t>29.08.2022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3E71D43-AE32-41FE-86B7-3E32D03826E4}" type="slidenum">
              <a:rPr lang="nb-NO" smtClean="0"/>
              <a:t>‹#›</a:t>
            </a:fld>
            <a:endParaRPr lang="nb-N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6045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b-NO"/>
              <a:t>Klikk for å redigere tittelstil</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51DDCF2D-5159-4F39-800E-3B59BB8750CE}" type="datetimeFigureOut">
              <a:rPr lang="nb-NO" smtClean="0"/>
              <a:t>29.08.2022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3E71D43-AE32-41FE-86B7-3E32D03826E4}" type="slidenum">
              <a:rPr lang="nb-NO" smtClean="0"/>
              <a:t>‹#›</a:t>
            </a:fld>
            <a:endParaRPr lang="nb-NO"/>
          </a:p>
        </p:txBody>
      </p:sp>
    </p:spTree>
    <p:extLst>
      <p:ext uri="{BB962C8B-B14F-4D97-AF65-F5344CB8AC3E}">
        <p14:creationId xmlns:p14="http://schemas.microsoft.com/office/powerpoint/2010/main" val="3330628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51DDCF2D-5159-4F39-800E-3B59BB8750CE}" type="datetimeFigureOut">
              <a:rPr lang="nb-NO" smtClean="0"/>
              <a:t>29.08.2022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3E71D43-AE32-41FE-86B7-3E32D03826E4}" type="slidenum">
              <a:rPr lang="nb-NO" smtClean="0"/>
              <a:t>‹#›</a:t>
            </a:fld>
            <a:endParaRPr lang="nb-NO"/>
          </a:p>
        </p:txBody>
      </p:sp>
    </p:spTree>
    <p:extLst>
      <p:ext uri="{BB962C8B-B14F-4D97-AF65-F5344CB8AC3E}">
        <p14:creationId xmlns:p14="http://schemas.microsoft.com/office/powerpoint/2010/main" val="3706961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b-NO"/>
              <a:t>Klikk for å redigere tittelstil</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51DDCF2D-5159-4F39-800E-3B59BB8750CE}" type="datetimeFigureOut">
              <a:rPr lang="nb-NO" smtClean="0"/>
              <a:t>29.08.2022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3E71D43-AE32-41FE-86B7-3E32D03826E4}" type="slidenum">
              <a:rPr lang="nb-NO" smtClean="0"/>
              <a:t>‹#›</a:t>
            </a:fld>
            <a:endParaRPr lang="nb-NO"/>
          </a:p>
        </p:txBody>
      </p:sp>
    </p:spTree>
    <p:extLst>
      <p:ext uri="{BB962C8B-B14F-4D97-AF65-F5344CB8AC3E}">
        <p14:creationId xmlns:p14="http://schemas.microsoft.com/office/powerpoint/2010/main" val="109577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51DDCF2D-5159-4F39-800E-3B59BB8750CE}" type="datetimeFigureOut">
              <a:rPr lang="nb-NO" smtClean="0"/>
              <a:t>29.08.2022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3E71D43-AE32-41FE-86B7-3E32D03826E4}" type="slidenum">
              <a:rPr lang="nb-NO" smtClean="0"/>
              <a:t>‹#›</a:t>
            </a:fld>
            <a:endParaRPr lang="nb-NO"/>
          </a:p>
        </p:txBody>
      </p:sp>
    </p:spTree>
    <p:extLst>
      <p:ext uri="{BB962C8B-B14F-4D97-AF65-F5344CB8AC3E}">
        <p14:creationId xmlns:p14="http://schemas.microsoft.com/office/powerpoint/2010/main" val="2708854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b-NO"/>
              <a:t>Klikk for å redigere tittelstil</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51DDCF2D-5159-4F39-800E-3B59BB8750CE}" type="datetimeFigureOut">
              <a:rPr lang="nb-NO" smtClean="0"/>
              <a:t>29.08.2022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3E71D43-AE32-41FE-86B7-3E32D03826E4}" type="slidenum">
              <a:rPr lang="nb-NO" smtClean="0"/>
              <a:t>‹#›</a:t>
            </a:fld>
            <a:endParaRPr lang="nb-NO"/>
          </a:p>
        </p:txBody>
      </p:sp>
    </p:spTree>
    <p:extLst>
      <p:ext uri="{BB962C8B-B14F-4D97-AF65-F5344CB8AC3E}">
        <p14:creationId xmlns:p14="http://schemas.microsoft.com/office/powerpoint/2010/main" val="2357148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p:txBody>
          <a:bodyPr/>
          <a:lstStyle/>
          <a:p>
            <a:fld id="{51DDCF2D-5159-4F39-800E-3B59BB8750CE}" type="datetimeFigureOut">
              <a:rPr lang="nb-NO" smtClean="0"/>
              <a:t>29.08.2022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3E71D43-AE32-41FE-86B7-3E32D03826E4}" type="slidenum">
              <a:rPr lang="nb-NO" smtClean="0"/>
              <a:t>‹#›</a:t>
            </a:fld>
            <a:endParaRPr lang="nb-NO"/>
          </a:p>
        </p:txBody>
      </p:sp>
    </p:spTree>
    <p:extLst>
      <p:ext uri="{BB962C8B-B14F-4D97-AF65-F5344CB8AC3E}">
        <p14:creationId xmlns:p14="http://schemas.microsoft.com/office/powerpoint/2010/main" val="253048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fld id="{51DDCF2D-5159-4F39-800E-3B59BB8750CE}" type="datetimeFigureOut">
              <a:rPr lang="nb-NO" smtClean="0"/>
              <a:t>29.08.2022</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03E71D43-AE32-41FE-86B7-3E32D03826E4}" type="slidenum">
              <a:rPr lang="nb-NO" smtClean="0"/>
              <a:t>‹#›</a:t>
            </a:fld>
            <a:endParaRPr lang="nb-NO"/>
          </a:p>
        </p:txBody>
      </p:sp>
    </p:spTree>
    <p:extLst>
      <p:ext uri="{BB962C8B-B14F-4D97-AF65-F5344CB8AC3E}">
        <p14:creationId xmlns:p14="http://schemas.microsoft.com/office/powerpoint/2010/main" val="111797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51DDCF2D-5159-4F39-800E-3B59BB8750CE}" type="datetimeFigureOut">
              <a:rPr lang="nb-NO" smtClean="0"/>
              <a:t>29.08.2022</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03E71D43-AE32-41FE-86B7-3E32D03826E4}" type="slidenum">
              <a:rPr lang="nb-NO" smtClean="0"/>
              <a:t>‹#›</a:t>
            </a:fld>
            <a:endParaRPr lang="nb-NO"/>
          </a:p>
        </p:txBody>
      </p:sp>
    </p:spTree>
    <p:extLst>
      <p:ext uri="{BB962C8B-B14F-4D97-AF65-F5344CB8AC3E}">
        <p14:creationId xmlns:p14="http://schemas.microsoft.com/office/powerpoint/2010/main" val="2046363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DCF2D-5159-4F39-800E-3B59BB8750CE}" type="datetimeFigureOut">
              <a:rPr lang="nb-NO" smtClean="0"/>
              <a:t>29.08.2022</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03E71D43-AE32-41FE-86B7-3E32D03826E4}" type="slidenum">
              <a:rPr lang="nb-NO" smtClean="0"/>
              <a:t>‹#›</a:t>
            </a:fld>
            <a:endParaRPr lang="nb-NO"/>
          </a:p>
        </p:txBody>
      </p:sp>
    </p:spTree>
    <p:extLst>
      <p:ext uri="{BB962C8B-B14F-4D97-AF65-F5344CB8AC3E}">
        <p14:creationId xmlns:p14="http://schemas.microsoft.com/office/powerpoint/2010/main" val="3784565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b-NO"/>
              <a:t>Klikk for å redigere tittelstil</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51DDCF2D-5159-4F39-800E-3B59BB8750CE}" type="datetimeFigureOut">
              <a:rPr lang="nb-NO" smtClean="0"/>
              <a:t>29.08.2022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3E71D43-AE32-41FE-86B7-3E32D03826E4}" type="slidenum">
              <a:rPr lang="nb-NO" smtClean="0"/>
              <a:t>‹#›</a:t>
            </a:fld>
            <a:endParaRPr lang="nb-NO"/>
          </a:p>
        </p:txBody>
      </p:sp>
    </p:spTree>
    <p:extLst>
      <p:ext uri="{BB962C8B-B14F-4D97-AF65-F5344CB8AC3E}">
        <p14:creationId xmlns:p14="http://schemas.microsoft.com/office/powerpoint/2010/main" val="239366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b-NO"/>
              <a:t>Klikk for å redigere tittelstil</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51DDCF2D-5159-4F39-800E-3B59BB8750CE}" type="datetimeFigureOut">
              <a:rPr lang="nb-NO" smtClean="0"/>
              <a:t>29.08.2022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3E71D43-AE32-41FE-86B7-3E32D03826E4}" type="slidenum">
              <a:rPr lang="nb-NO" smtClean="0"/>
              <a:t>‹#›</a:t>
            </a:fld>
            <a:endParaRPr lang="nb-NO"/>
          </a:p>
        </p:txBody>
      </p:sp>
    </p:spTree>
    <p:extLst>
      <p:ext uri="{BB962C8B-B14F-4D97-AF65-F5344CB8AC3E}">
        <p14:creationId xmlns:p14="http://schemas.microsoft.com/office/powerpoint/2010/main" val="3984375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b-NO"/>
              <a:t>Klikk for å redigere tittelstil</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DDCF2D-5159-4F39-800E-3B59BB8750CE}" type="datetimeFigureOut">
              <a:rPr lang="nb-NO" smtClean="0"/>
              <a:t>29.08.2022</a:t>
            </a:fld>
            <a:endParaRPr lang="nb-N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3E71D43-AE32-41FE-86B7-3E32D03826E4}" type="slidenum">
              <a:rPr lang="nb-NO" smtClean="0"/>
              <a:t>‹#›</a:t>
            </a:fld>
            <a:endParaRPr lang="nb-NO"/>
          </a:p>
        </p:txBody>
      </p:sp>
    </p:spTree>
    <p:extLst>
      <p:ext uri="{BB962C8B-B14F-4D97-AF65-F5344CB8AC3E}">
        <p14:creationId xmlns:p14="http://schemas.microsoft.com/office/powerpoint/2010/main" val="65068843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v.wikipedia.org/wiki/St_Olof"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spelet.no/haermannsso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open.spotify.com/track/0kdoCPaEHLUiraMEyBdFgV?si=212a262cf3b4425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teinkjerleksikonet.no/index.php?blogg=577"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hp"/><Relationship Id="rId2" Type="http://schemas.openxmlformats.org/officeDocument/2006/relationships/hyperlink" Target="https://spelet.no/etter-slaget/" TargetMode="External"/><Relationship Id="rId1" Type="http://schemas.openxmlformats.org/officeDocument/2006/relationships/slideLayout" Target="../slideLayouts/slideLayout2.xml"/><Relationship Id="rId4" Type="http://schemas.openxmlformats.org/officeDocument/2006/relationships/hyperlink" Target="https://www.steinkjerleksikonet.no/arnesson_kal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open.spotify.com/track/5aytoWE7Nd9sljB6DDnZ4Q?si=b5bce5e4768d4cb4"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spelet.no/olso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tiklestad.no/spelet-om-heilag-olav/handlingen-i-spelet-om-heilag-olav/" TargetMode="External"/><Relationship Id="rId2" Type="http://schemas.openxmlformats.org/officeDocument/2006/relationships/hyperlink" Target="https://spelet.no/category/sangtekster/" TargetMode="External"/><Relationship Id="rId1" Type="http://schemas.openxmlformats.org/officeDocument/2006/relationships/slideLayout" Target="../slideLayouts/slideLayout2.xml"/><Relationship Id="rId6" Type="http://schemas.openxmlformats.org/officeDocument/2006/relationships/hyperlink" Target="https://spelhandboka.no/wp-content/uploads/Artikkel-om-Spelet-om-Heilag-Olav.pdf" TargetMode="External"/><Relationship Id="rId5" Type="http://schemas.openxmlformats.org/officeDocument/2006/relationships/hyperlink" Target="https://snl.no/norr%C3%B8n_mytologi" TargetMode="External"/><Relationship Id="rId4" Type="http://schemas.openxmlformats.org/officeDocument/2006/relationships/hyperlink" Target="https://www.trondelag.com/spelet-om-heilag-olav-pa-stiklesta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nn.wikipedia.org/wiki/Erling_Skjalgsson"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Battle_of_Stiklestad"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nat.museum-digital.de/index.php?t=objekt&amp;oges=45881"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spelhandboka.no/wp-content/uploads/Artikkel-om-Spelet-om-Heilag-Olav.pdf" TargetMode="External"/><Relationship Id="rId1" Type="http://schemas.openxmlformats.org/officeDocument/2006/relationships/slideLayout" Target="../slideLayouts/slideLayout2.xml"/><Relationship Id="rId4" Type="http://schemas.openxmlformats.org/officeDocument/2006/relationships/hyperlink" Target="https://nat.museum-digital.de/index.php?t=objekt&amp;oges=4588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open.spotify.com/track/4ZKIzIIw6loSlKyWs52NSQ?si=80e2263de6414987" TargetMode="External"/><Relationship Id="rId1" Type="http://schemas.openxmlformats.org/officeDocument/2006/relationships/slideLayout" Target="../slideLayouts/slideLayout2.xml"/><Relationship Id="rId4" Type="http://schemas.openxmlformats.org/officeDocument/2006/relationships/hyperlink" Target="https://commons.wikimedia.org/wiki/Category:Battle_of_Stiklesta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Skald"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open.spotify.com/track/4zFKBk1gXEeX8EXnMDyUSl?si=c0dc56d169e24dab"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_30-1200x700">
            <a:extLst>
              <a:ext uri="{FF2B5EF4-FFF2-40B4-BE49-F238E27FC236}">
                <a16:creationId xmlns:a16="http://schemas.microsoft.com/office/drawing/2014/main" id="{1B779502-79B5-4454-A4AE-5ECBAB2D49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428" t="9091" r="18188"/>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6B6FEBFA-1690-4CCB-9034-51FE4A771AAE}"/>
              </a:ext>
            </a:extLst>
          </p:cNvPr>
          <p:cNvSpPr>
            <a:spLocks noGrp="1"/>
          </p:cNvSpPr>
          <p:nvPr>
            <p:ph type="ctrTitle"/>
          </p:nvPr>
        </p:nvSpPr>
        <p:spPr>
          <a:xfrm>
            <a:off x="668867" y="1678666"/>
            <a:ext cx="4088190" cy="2369093"/>
          </a:xfrm>
        </p:spPr>
        <p:txBody>
          <a:bodyPr>
            <a:normAutofit/>
          </a:bodyPr>
          <a:lstStyle/>
          <a:p>
            <a:r>
              <a:rPr lang="nb-NO" sz="4800"/>
              <a:t>Spelet om Heilage Olav</a:t>
            </a:r>
          </a:p>
        </p:txBody>
      </p:sp>
      <p:sp>
        <p:nvSpPr>
          <p:cNvPr id="3" name="Undertittel 2">
            <a:extLst>
              <a:ext uri="{FF2B5EF4-FFF2-40B4-BE49-F238E27FC236}">
                <a16:creationId xmlns:a16="http://schemas.microsoft.com/office/drawing/2014/main" id="{86C1289F-ACE3-4538-AB3E-B300CE447F90}"/>
              </a:ext>
            </a:extLst>
          </p:cNvPr>
          <p:cNvSpPr>
            <a:spLocks noGrp="1"/>
          </p:cNvSpPr>
          <p:nvPr>
            <p:ph type="subTitle" idx="1"/>
          </p:nvPr>
        </p:nvSpPr>
        <p:spPr>
          <a:xfrm>
            <a:off x="677335" y="4050831"/>
            <a:ext cx="4079721" cy="1096901"/>
          </a:xfrm>
        </p:spPr>
        <p:txBody>
          <a:bodyPr>
            <a:normAutofit/>
          </a:bodyPr>
          <a:lstStyle/>
          <a:p>
            <a:r>
              <a:rPr lang="nb-NO" sz="1600"/>
              <a:t> </a:t>
            </a:r>
          </a:p>
        </p:txBody>
      </p:sp>
      <p:cxnSp>
        <p:nvCxnSpPr>
          <p:cNvPr id="71" name="Straight Connector 7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73016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descr="Et bilde som inneholder tekst, gammel&#10;&#10;Automatisk generert beskrivelse">
            <a:extLst>
              <a:ext uri="{FF2B5EF4-FFF2-40B4-BE49-F238E27FC236}">
                <a16:creationId xmlns:a16="http://schemas.microsoft.com/office/drawing/2014/main" id="{9C7314AE-5513-4590-88B1-F23DC25E11E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885" r="1" b="48504"/>
          <a:stretch/>
        </p:blipFill>
        <p:spPr>
          <a:xfrm>
            <a:off x="6246688" y="-1"/>
            <a:ext cx="5945311"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0098D538-F10B-2B1C-741A-271E2A779019}"/>
              </a:ext>
            </a:extLst>
          </p:cNvPr>
          <p:cNvSpPr>
            <a:spLocks noGrp="1"/>
          </p:cNvSpPr>
          <p:nvPr>
            <p:ph type="title"/>
          </p:nvPr>
        </p:nvSpPr>
        <p:spPr>
          <a:xfrm>
            <a:off x="677333" y="609600"/>
            <a:ext cx="3851123" cy="1320800"/>
          </a:xfrm>
        </p:spPr>
        <p:txBody>
          <a:bodyPr>
            <a:normAutofit/>
          </a:bodyPr>
          <a:lstStyle/>
          <a:p>
            <a:pPr>
              <a:lnSpc>
                <a:spcPct val="90000"/>
              </a:lnSpc>
            </a:pPr>
            <a:r>
              <a:rPr lang="en-US" sz="2500"/>
              <a:t>Da </a:t>
            </a:r>
            <a:r>
              <a:rPr lang="en-US" sz="2500" err="1"/>
              <a:t>kong</a:t>
            </a:r>
            <a:r>
              <a:rPr lang="en-US" sz="2500"/>
              <a:t> Olav </a:t>
            </a:r>
            <a:r>
              <a:rPr lang="en-US" sz="2500" err="1"/>
              <a:t>og</a:t>
            </a:r>
            <a:r>
              <a:rPr lang="en-US" sz="2500"/>
              <a:t> </a:t>
            </a:r>
            <a:r>
              <a:rPr lang="en-US" sz="2500" err="1"/>
              <a:t>hæren</a:t>
            </a:r>
            <a:r>
              <a:rPr lang="en-US" sz="2500"/>
              <a:t> </a:t>
            </a:r>
            <a:r>
              <a:rPr lang="en-US" sz="2500" err="1"/>
              <a:t>kom</a:t>
            </a:r>
            <a:r>
              <a:rPr lang="en-US" sz="2500"/>
              <a:t> </a:t>
            </a:r>
            <a:r>
              <a:rPr lang="en-US" sz="2500" err="1"/>
              <a:t>til</a:t>
            </a:r>
            <a:r>
              <a:rPr lang="en-US" sz="2500"/>
              <a:t> </a:t>
            </a:r>
            <a:r>
              <a:rPr lang="en-US" sz="2500" err="1"/>
              <a:t>gården</a:t>
            </a:r>
            <a:r>
              <a:rPr lang="en-US" sz="2500"/>
              <a:t> Sul</a:t>
            </a:r>
            <a:br>
              <a:rPr lang="en-US" sz="2500"/>
            </a:br>
            <a:endParaRPr lang="en-US" sz="2500"/>
          </a:p>
        </p:txBody>
      </p:sp>
      <p:sp>
        <p:nvSpPr>
          <p:cNvPr id="3" name="Content Placeholder 2">
            <a:extLst>
              <a:ext uri="{FF2B5EF4-FFF2-40B4-BE49-F238E27FC236}">
                <a16:creationId xmlns:a16="http://schemas.microsoft.com/office/drawing/2014/main" id="{5DCF62E6-473D-B9ED-59DB-CA3634FF40E9}"/>
              </a:ext>
            </a:extLst>
          </p:cNvPr>
          <p:cNvSpPr>
            <a:spLocks noGrp="1"/>
          </p:cNvSpPr>
          <p:nvPr>
            <p:ph idx="1"/>
          </p:nvPr>
        </p:nvSpPr>
        <p:spPr>
          <a:xfrm>
            <a:off x="330750" y="1505642"/>
            <a:ext cx="6902257" cy="4597207"/>
          </a:xfrm>
        </p:spPr>
        <p:txBody>
          <a:bodyPr vert="horz" lIns="91440" tIns="45720" rIns="91440" bIns="45720" rtlCol="0">
            <a:normAutofit fontScale="70000" lnSpcReduction="20000"/>
          </a:bodyPr>
          <a:lstStyle/>
          <a:p>
            <a:pPr>
              <a:lnSpc>
                <a:spcPct val="170000"/>
              </a:lnSpc>
            </a:pPr>
            <a:r>
              <a:rPr lang="nb-NO" sz="2000" dirty="0">
                <a:latin typeface="Arial" panose="020B0604020202020204" pitchFamily="34" charset="0"/>
                <a:ea typeface="+mn-lt"/>
                <a:cs typeface="Arial" panose="020B0604020202020204" pitchFamily="34" charset="0"/>
              </a:rPr>
              <a:t>Olav og hæren kommer til gården og blir mottatt med åpne armer av Torgeir, mens </a:t>
            </a:r>
            <a:r>
              <a:rPr lang="nb-NO" sz="2000" dirty="0" err="1">
                <a:latin typeface="Arial" panose="020B0604020202020204" pitchFamily="34" charset="0"/>
                <a:ea typeface="+mn-lt"/>
                <a:cs typeface="Arial" panose="020B0604020202020204" pitchFamily="34" charset="0"/>
              </a:rPr>
              <a:t>Gudrid</a:t>
            </a:r>
            <a:r>
              <a:rPr lang="nb-NO" sz="2000" dirty="0">
                <a:latin typeface="Arial" panose="020B0604020202020204" pitchFamily="34" charset="0"/>
                <a:ea typeface="+mn-lt"/>
                <a:cs typeface="Arial" panose="020B0604020202020204" pitchFamily="34" charset="0"/>
              </a:rPr>
              <a:t> er forbeholden og kritisk. De voksne samler seg til mat og drikke, for å diskutere og planlegge strategi for slaget på Stiklestad neste dag.  Gudrun og Gamal-Jostein sammen med gårdsfolket og Tormod Kolbrunarskald blir igjen ute på tunet der de blir kjent og utveksler informasjon om de planlagte slaget. </a:t>
            </a:r>
          </a:p>
          <a:p>
            <a:pPr marL="0" indent="0">
              <a:lnSpc>
                <a:spcPct val="170000"/>
              </a:lnSpc>
              <a:buNone/>
            </a:pPr>
            <a:r>
              <a:rPr lang="nb-NO" sz="2000" dirty="0">
                <a:latin typeface="Arial" panose="020B0604020202020204" pitchFamily="34" charset="0"/>
                <a:ea typeface="+mn-lt"/>
                <a:cs typeface="Arial" panose="020B0604020202020204" pitchFamily="34" charset="0"/>
              </a:rPr>
              <a:t>	Da hæren til Olav kommer til gården Sul, spiller og synger orkester og kor 	Hærmannssang.</a:t>
            </a:r>
          </a:p>
          <a:p>
            <a:pPr>
              <a:lnSpc>
                <a:spcPct val="90000"/>
              </a:lnSpc>
            </a:pPr>
            <a:r>
              <a:rPr lang="nb-NO" sz="2000" b="1" dirty="0">
                <a:latin typeface="Arial" panose="020B0604020202020204" pitchFamily="34" charset="0"/>
                <a:cs typeface="Arial" panose="020B0604020202020204" pitchFamily="34" charset="0"/>
              </a:rPr>
              <a:t>Når du hører på musikken får du en følelse av hva som skjer? </a:t>
            </a:r>
          </a:p>
          <a:p>
            <a:pPr>
              <a:lnSpc>
                <a:spcPct val="90000"/>
              </a:lnSpc>
            </a:pPr>
            <a:r>
              <a:rPr lang="nb-NO" sz="2000" b="1" dirty="0">
                <a:latin typeface="Arial" panose="020B0604020202020204" pitchFamily="34" charset="0"/>
                <a:cs typeface="Arial" panose="020B0604020202020204" pitchFamily="34" charset="0"/>
              </a:rPr>
              <a:t>Hvordan er stemningen? </a:t>
            </a:r>
          </a:p>
          <a:p>
            <a:pPr>
              <a:lnSpc>
                <a:spcPct val="90000"/>
              </a:lnSpc>
            </a:pPr>
            <a:r>
              <a:rPr lang="nb-NO" sz="2000" b="1" dirty="0">
                <a:latin typeface="Arial" panose="020B0604020202020204" pitchFamily="34" charset="0"/>
                <a:cs typeface="Arial" panose="020B0604020202020204" pitchFamily="34" charset="0"/>
              </a:rPr>
              <a:t>Hva bruker komponisten for å få frem disse følelsene/stemningene? </a:t>
            </a:r>
          </a:p>
          <a:p>
            <a:pPr marL="0" indent="0">
              <a:lnSpc>
                <a:spcPct val="90000"/>
              </a:lnSpc>
              <a:buNone/>
            </a:pPr>
            <a:endParaRPr lang="nb-NO" sz="2000" dirty="0">
              <a:latin typeface="Arial" panose="020B0604020202020204" pitchFamily="34" charset="0"/>
              <a:ea typeface="+mn-lt"/>
              <a:cs typeface="Arial" panose="020B0604020202020204" pitchFamily="34" charset="0"/>
            </a:endParaRPr>
          </a:p>
          <a:p>
            <a:pPr>
              <a:lnSpc>
                <a:spcPct val="90000"/>
              </a:lnSpc>
            </a:pPr>
            <a:r>
              <a:rPr lang="nb-NO" sz="2000" dirty="0">
                <a:latin typeface="Arial" panose="020B0604020202020204" pitchFamily="34" charset="0"/>
                <a:ea typeface="+mn-lt"/>
                <a:cs typeface="Arial" panose="020B0604020202020204" pitchFamily="34" charset="0"/>
              </a:rPr>
              <a:t>Lenke til teksten: </a:t>
            </a:r>
            <a:r>
              <a:rPr lang="nb-NO" sz="2000" dirty="0" err="1">
                <a:latin typeface="Arial" panose="020B0604020202020204" pitchFamily="34" charset="0"/>
                <a:ea typeface="+mn-lt"/>
                <a:cs typeface="Arial" panose="020B0604020202020204" pitchFamily="34" charset="0"/>
                <a:hlinkClick r:id="rId4"/>
              </a:rPr>
              <a:t>Hærmannssong</a:t>
            </a:r>
            <a:r>
              <a:rPr lang="nb-NO" sz="2000" dirty="0">
                <a:latin typeface="Arial" panose="020B0604020202020204" pitchFamily="34" charset="0"/>
                <a:ea typeface="+mn-lt"/>
                <a:cs typeface="Arial" panose="020B0604020202020204" pitchFamily="34" charset="0"/>
                <a:hlinkClick r:id="rId4"/>
              </a:rPr>
              <a:t> - Spelet om </a:t>
            </a:r>
            <a:r>
              <a:rPr lang="nb-NO" sz="2000" dirty="0" err="1">
                <a:latin typeface="Arial" panose="020B0604020202020204" pitchFamily="34" charset="0"/>
                <a:ea typeface="+mn-lt"/>
                <a:cs typeface="Arial" panose="020B0604020202020204" pitchFamily="34" charset="0"/>
                <a:hlinkClick r:id="rId4"/>
              </a:rPr>
              <a:t>Heilag</a:t>
            </a:r>
            <a:r>
              <a:rPr lang="nb-NO" sz="2000" dirty="0">
                <a:latin typeface="Arial" panose="020B0604020202020204" pitchFamily="34" charset="0"/>
                <a:ea typeface="+mn-lt"/>
                <a:cs typeface="Arial" panose="020B0604020202020204" pitchFamily="34" charset="0"/>
                <a:hlinkClick r:id="rId4"/>
              </a:rPr>
              <a:t> Olav</a:t>
            </a:r>
            <a:endParaRPr lang="nb-NO" sz="2000" dirty="0">
              <a:latin typeface="Arial" panose="020B0604020202020204" pitchFamily="34" charset="0"/>
              <a:ea typeface="+mn-lt"/>
              <a:cs typeface="Arial" panose="020B0604020202020204" pitchFamily="34" charset="0"/>
            </a:endParaRPr>
          </a:p>
          <a:p>
            <a:pPr>
              <a:lnSpc>
                <a:spcPct val="90000"/>
              </a:lnSpc>
            </a:pPr>
            <a:r>
              <a:rPr lang="nb-NO" sz="2000" dirty="0">
                <a:latin typeface="Arial" panose="020B0604020202020204" pitchFamily="34" charset="0"/>
                <a:ea typeface="+mn-lt"/>
                <a:cs typeface="Arial" panose="020B0604020202020204" pitchFamily="34" charset="0"/>
              </a:rPr>
              <a:t>Musikken: https://open.spotify.com/track/1njfTAsiy9o9XzoMWIBWz4?si=50968ac8bdac48c9</a:t>
            </a:r>
            <a:endParaRPr lang="nb-NO" sz="2000" dirty="0">
              <a:latin typeface="Arial" panose="020B0604020202020204" pitchFamily="34" charset="0"/>
              <a:cs typeface="Arial" panose="020B0604020202020204" pitchFamily="34" charset="0"/>
            </a:endParaRPr>
          </a:p>
          <a:p>
            <a:pPr>
              <a:lnSpc>
                <a:spcPct val="90000"/>
              </a:lnSpc>
            </a:pPr>
            <a:endParaRPr lang="en-US" sz="1000" dirty="0"/>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ekstSylinder 5">
            <a:extLst>
              <a:ext uri="{FF2B5EF4-FFF2-40B4-BE49-F238E27FC236}">
                <a16:creationId xmlns:a16="http://schemas.microsoft.com/office/drawing/2014/main" id="{B60BADA1-3F78-4234-BB4E-0E2028EAD112}"/>
              </a:ext>
            </a:extLst>
          </p:cNvPr>
          <p:cNvSpPr txBox="1"/>
          <p:nvPr/>
        </p:nvSpPr>
        <p:spPr>
          <a:xfrm>
            <a:off x="9557946" y="6657945"/>
            <a:ext cx="2634054" cy="200055"/>
          </a:xfrm>
          <a:prstGeom prst="rect">
            <a:avLst/>
          </a:prstGeom>
          <a:solidFill>
            <a:srgbClr val="000000"/>
          </a:solidFill>
        </p:spPr>
        <p:txBody>
          <a:bodyPr wrap="none" rtlCol="0">
            <a:spAutoFit/>
          </a:bodyPr>
          <a:lstStyle/>
          <a:p>
            <a:pPr algn="r">
              <a:spcAft>
                <a:spcPts val="600"/>
              </a:spcAft>
            </a:pPr>
            <a:r>
              <a:rPr lang="nb-NO" sz="700">
                <a:solidFill>
                  <a:srgbClr val="FFFFFF"/>
                </a:solidFill>
                <a:hlinkClick r:id="rId3" tooltip="https://sv.wikipedia.org/wiki/St_Olof">
                  <a:extLst>
                    <a:ext uri="{A12FA001-AC4F-418D-AE19-62706E023703}">
                      <ahyp:hlinkClr xmlns:ahyp="http://schemas.microsoft.com/office/drawing/2018/hyperlinkcolor" val="tx"/>
                    </a:ext>
                  </a:extLst>
                </a:hlinkClick>
              </a:rPr>
              <a:t>Dette bildet</a:t>
            </a:r>
            <a:r>
              <a:rPr lang="nb-NO" sz="700">
                <a:solidFill>
                  <a:srgbClr val="FFFFFF"/>
                </a:solidFill>
              </a:rPr>
              <a:t> av Ukjent forfatter er lisensiert under </a:t>
            </a:r>
            <a:r>
              <a:rPr lang="nb-NO"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nb-NO" sz="700">
              <a:solidFill>
                <a:srgbClr val="FFFFFF"/>
              </a:solidFill>
            </a:endParaRPr>
          </a:p>
        </p:txBody>
      </p:sp>
    </p:spTree>
    <p:extLst>
      <p:ext uri="{BB962C8B-B14F-4D97-AF65-F5344CB8AC3E}">
        <p14:creationId xmlns:p14="http://schemas.microsoft.com/office/powerpoint/2010/main" val="3532328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BF9161-CC88-4BD7-ACF1-8594D25A310F}"/>
              </a:ext>
            </a:extLst>
          </p:cNvPr>
          <p:cNvSpPr>
            <a:spLocks noGrp="1"/>
          </p:cNvSpPr>
          <p:nvPr>
            <p:ph type="title"/>
          </p:nvPr>
        </p:nvSpPr>
        <p:spPr/>
        <p:txBody>
          <a:bodyPr/>
          <a:lstStyle/>
          <a:p>
            <a:r>
              <a:rPr lang="nb-NO" dirty="0"/>
              <a:t>Utburden</a:t>
            </a:r>
          </a:p>
        </p:txBody>
      </p:sp>
      <p:sp>
        <p:nvSpPr>
          <p:cNvPr id="3" name="Plassholder for innhold 2">
            <a:extLst>
              <a:ext uri="{FF2B5EF4-FFF2-40B4-BE49-F238E27FC236}">
                <a16:creationId xmlns:a16="http://schemas.microsoft.com/office/drawing/2014/main" id="{4D6B5C64-6AC0-4D61-9A08-1CE9748DB61C}"/>
              </a:ext>
            </a:extLst>
          </p:cNvPr>
          <p:cNvSpPr>
            <a:spLocks noGrp="1"/>
          </p:cNvSpPr>
          <p:nvPr>
            <p:ph idx="1"/>
          </p:nvPr>
        </p:nvSpPr>
        <p:spPr>
          <a:xfrm>
            <a:off x="584866" y="1636607"/>
            <a:ext cx="8596668" cy="3880773"/>
          </a:xfrm>
        </p:spPr>
        <p:txBody>
          <a:bodyPr>
            <a:normAutofit fontScale="85000" lnSpcReduction="20000"/>
          </a:bodyPr>
          <a:lstStyle/>
          <a:p>
            <a:pPr marL="0" indent="0">
              <a:lnSpc>
                <a:spcPct val="160000"/>
              </a:lnSpc>
              <a:buNone/>
            </a:pPr>
            <a:r>
              <a:rPr lang="nb-NO" dirty="0">
                <a:latin typeface="Arial" panose="020B0604020202020204" pitchFamily="34" charset="0"/>
                <a:cs typeface="Arial" panose="020B0604020202020204" pitchFamily="34" charset="0"/>
              </a:rPr>
              <a:t>Som nevnt tidligere, er Gudrun plaget av rier/anfall etter en hendelse som skjedde mens Torgeir var borte fra gården. </a:t>
            </a:r>
          </a:p>
          <a:p>
            <a:pPr marL="0" indent="0">
              <a:lnSpc>
                <a:spcPct val="160000"/>
              </a:lnSpc>
              <a:buNone/>
            </a:pPr>
            <a:r>
              <a:rPr lang="nb-NO" dirty="0" err="1">
                <a:latin typeface="Arial" panose="020B0604020202020204" pitchFamily="34" charset="0"/>
                <a:cs typeface="Arial" panose="020B0604020202020204" pitchFamily="34" charset="0"/>
              </a:rPr>
              <a:t>Gudrid</a:t>
            </a:r>
            <a:r>
              <a:rPr lang="nb-NO" dirty="0">
                <a:latin typeface="Arial" panose="020B0604020202020204" pitchFamily="34" charset="0"/>
                <a:cs typeface="Arial" panose="020B0604020202020204" pitchFamily="34" charset="0"/>
              </a:rPr>
              <a:t> var gravid og hadde fødd en unge som var «vanskapt». I den hedenske tida, før Norge var kristna, var det skam å få en vanskapt barn, derfor var det vanlig at de ble satt ut i skogen for å dø. </a:t>
            </a:r>
          </a:p>
          <a:p>
            <a:pPr marL="0" indent="0">
              <a:lnSpc>
                <a:spcPct val="160000"/>
              </a:lnSpc>
              <a:buNone/>
            </a:pPr>
            <a:r>
              <a:rPr lang="nb-NO" dirty="0">
                <a:latin typeface="Arial" panose="020B0604020202020204" pitchFamily="34" charset="0"/>
                <a:cs typeface="Arial" panose="020B0604020202020204" pitchFamily="34" charset="0"/>
              </a:rPr>
              <a:t>Gudrun hadde vært vitne til dette, og så spøkelse etter dette barnet. Et slikt spøkelse var kalt – </a:t>
            </a:r>
            <a:r>
              <a:rPr lang="nb-NO" dirty="0" err="1">
                <a:latin typeface="Arial" panose="020B0604020202020204" pitchFamily="34" charset="0"/>
                <a:cs typeface="Arial" panose="020B0604020202020204" pitchFamily="34" charset="0"/>
              </a:rPr>
              <a:t>utburd</a:t>
            </a:r>
            <a:r>
              <a:rPr lang="nb-NO" dirty="0">
                <a:latin typeface="Arial" panose="020B0604020202020204" pitchFamily="34" charset="0"/>
                <a:cs typeface="Arial" panose="020B0604020202020204" pitchFamily="34" charset="0"/>
              </a:rPr>
              <a:t>- og dette var grunnen til at hun var plaget av de hysteriske anfallene. </a:t>
            </a:r>
          </a:p>
          <a:p>
            <a:pPr marL="0" indent="0">
              <a:lnSpc>
                <a:spcPct val="160000"/>
              </a:lnSpc>
              <a:buNone/>
            </a:pPr>
            <a:r>
              <a:rPr lang="nb-NO" dirty="0">
                <a:latin typeface="Arial" panose="020B0604020202020204" pitchFamily="34" charset="0"/>
                <a:cs typeface="Arial" panose="020B0604020202020204" pitchFamily="34" charset="0"/>
              </a:rPr>
              <a:t>Det som hjelper Gudrun gjennom anfallet er når hun får med seg gårdsfolket og de danser Solleiken – en tilbedelse av sola. </a:t>
            </a:r>
          </a:p>
          <a:p>
            <a:pPr marL="0" indent="0">
              <a:lnSpc>
                <a:spcPct val="160000"/>
              </a:lnSpc>
              <a:buNone/>
            </a:pPr>
            <a:r>
              <a:rPr lang="nb-NO" dirty="0">
                <a:latin typeface="Arial" panose="020B0604020202020204" pitchFamily="34" charset="0"/>
                <a:cs typeface="Arial" panose="020B0604020202020204" pitchFamily="34" charset="0"/>
              </a:rPr>
              <a:t>Dette ble også sett på som et lovbrudd etter de kristne lovene fordi det var en tilbedelse av de gamle gudene . </a:t>
            </a:r>
          </a:p>
          <a:p>
            <a:endParaRPr lang="nb-NO" dirty="0"/>
          </a:p>
          <a:p>
            <a:endParaRPr lang="nb-NO" dirty="0"/>
          </a:p>
        </p:txBody>
      </p:sp>
    </p:spTree>
    <p:extLst>
      <p:ext uri="{BB962C8B-B14F-4D97-AF65-F5344CB8AC3E}">
        <p14:creationId xmlns:p14="http://schemas.microsoft.com/office/powerpoint/2010/main" val="449366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17D8-15B3-3A2D-6D25-D827EE8DF1C3}"/>
              </a:ext>
            </a:extLst>
          </p:cNvPr>
          <p:cNvSpPr>
            <a:spLocks noGrp="1"/>
          </p:cNvSpPr>
          <p:nvPr>
            <p:ph type="title"/>
          </p:nvPr>
        </p:nvSpPr>
        <p:spPr/>
        <p:txBody>
          <a:bodyPr/>
          <a:lstStyle/>
          <a:p>
            <a:r>
              <a:rPr lang="en-US" dirty="0" err="1">
                <a:latin typeface="Arial" panose="020B0604020202020204" pitchFamily="34" charset="0"/>
                <a:cs typeface="Arial" panose="020B0604020202020204" pitchFamily="34" charset="0"/>
              </a:rPr>
              <a:t>Solleiken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11D836B-4853-AB1C-C068-3802F42960E4}"/>
              </a:ext>
            </a:extLst>
          </p:cNvPr>
          <p:cNvSpPr>
            <a:spLocks noGrp="1"/>
          </p:cNvSpPr>
          <p:nvPr>
            <p:ph idx="1"/>
          </p:nvPr>
        </p:nvSpPr>
        <p:spPr>
          <a:xfrm>
            <a:off x="677334" y="1304775"/>
            <a:ext cx="8596668" cy="4353227"/>
          </a:xfrm>
        </p:spPr>
        <p:txBody>
          <a:bodyPr>
            <a:normAutofit lnSpcReduction="10000"/>
          </a:bodyPr>
          <a:lstStyle/>
          <a:p>
            <a:pPr>
              <a:lnSpc>
                <a:spcPct val="150000"/>
              </a:lnSpc>
            </a:pPr>
            <a:endParaRPr lang="nb-NO" sz="1400" dirty="0">
              <a:latin typeface="Arial" panose="020B0604020202020204" pitchFamily="34" charset="0"/>
              <a:cs typeface="Arial" panose="020B0604020202020204" pitchFamily="34" charset="0"/>
            </a:endParaRPr>
          </a:p>
          <a:p>
            <a:pPr>
              <a:lnSpc>
                <a:spcPct val="150000"/>
              </a:lnSpc>
            </a:pPr>
            <a:r>
              <a:rPr lang="nb-NO" sz="1400" dirty="0">
                <a:latin typeface="Arial" panose="020B0604020202020204" pitchFamily="34" charset="0"/>
                <a:cs typeface="Arial" panose="020B0604020202020204" pitchFamily="34" charset="0"/>
              </a:rPr>
              <a:t>Lenke til sangen: </a:t>
            </a:r>
            <a:r>
              <a:rPr lang="nb-NO" sz="1400" dirty="0">
                <a:latin typeface="Arial" panose="020B0604020202020204" pitchFamily="34" charset="0"/>
                <a:cs typeface="Arial" panose="020B0604020202020204" pitchFamily="34" charset="0"/>
                <a:hlinkClick r:id="rId2"/>
              </a:rPr>
              <a:t>https://open.spotify.com/track/0kdoCPaEHLUiraMEyBdFgV?si=212a262cf3b44251</a:t>
            </a:r>
            <a:endParaRPr lang="nb-NO" sz="1400" dirty="0">
              <a:latin typeface="Arial" panose="020B0604020202020204" pitchFamily="34" charset="0"/>
              <a:cs typeface="Arial" panose="020B0604020202020204" pitchFamily="34" charset="0"/>
            </a:endParaRPr>
          </a:p>
          <a:p>
            <a:pPr>
              <a:lnSpc>
                <a:spcPct val="150000"/>
              </a:lnSpc>
            </a:pPr>
            <a:endParaRPr lang="nb-NO" sz="1400" dirty="0">
              <a:latin typeface="Arial" panose="020B0604020202020204" pitchFamily="34" charset="0"/>
              <a:cs typeface="Arial" panose="020B0604020202020204" pitchFamily="34" charset="0"/>
            </a:endParaRPr>
          </a:p>
          <a:p>
            <a:pPr>
              <a:lnSpc>
                <a:spcPct val="150000"/>
              </a:lnSpc>
            </a:pPr>
            <a:r>
              <a:rPr lang="nb-NO" sz="1400" dirty="0">
                <a:latin typeface="Arial" panose="020B0604020202020204" pitchFamily="34" charset="0"/>
                <a:cs typeface="Arial" panose="020B0604020202020204" pitchFamily="34" charset="0"/>
              </a:rPr>
              <a:t>Sangen avslutter med</a:t>
            </a:r>
            <a:br>
              <a:rPr lang="nb-NO" sz="1400" dirty="0">
                <a:latin typeface="Arial" panose="020B0604020202020204" pitchFamily="34" charset="0"/>
                <a:cs typeface="Arial" panose="020B0604020202020204" pitchFamily="34" charset="0"/>
              </a:rPr>
            </a:br>
            <a:r>
              <a:rPr lang="nb-NO" sz="1400" dirty="0">
                <a:latin typeface="Arial" panose="020B0604020202020204" pitchFamily="34" charset="0"/>
                <a:cs typeface="Arial" panose="020B0604020202020204" pitchFamily="34" charset="0"/>
              </a:rPr>
              <a:t>- Frøy den frode og Gjerd den frie</a:t>
            </a:r>
            <a:br>
              <a:rPr lang="nb-NO" sz="1400" dirty="0">
                <a:latin typeface="Arial" panose="020B0604020202020204" pitchFamily="34" charset="0"/>
                <a:cs typeface="Arial" panose="020B0604020202020204" pitchFamily="34" charset="0"/>
              </a:rPr>
            </a:br>
            <a:r>
              <a:rPr lang="nb-NO" sz="1400" dirty="0" err="1">
                <a:latin typeface="Arial" panose="020B0604020202020204" pitchFamily="34" charset="0"/>
                <a:cs typeface="Arial" panose="020B0604020202020204" pitchFamily="34" charset="0"/>
              </a:rPr>
              <a:t>skin</a:t>
            </a:r>
            <a:r>
              <a:rPr lang="nb-NO" sz="1400" dirty="0">
                <a:latin typeface="Arial" panose="020B0604020202020204" pitchFamily="34" charset="0"/>
                <a:cs typeface="Arial" panose="020B0604020202020204" pitchFamily="34" charset="0"/>
              </a:rPr>
              <a:t> over Mannheim ved midtsumartid!</a:t>
            </a:r>
          </a:p>
          <a:p>
            <a:pPr>
              <a:lnSpc>
                <a:spcPct val="150000"/>
              </a:lnSpc>
            </a:pPr>
            <a:endParaRPr lang="nb-NO" sz="1400" dirty="0">
              <a:latin typeface="Arial" panose="020B0604020202020204" pitchFamily="34" charset="0"/>
              <a:cs typeface="Arial" panose="020B0604020202020204" pitchFamily="34" charset="0"/>
            </a:endParaRPr>
          </a:p>
          <a:p>
            <a:pPr>
              <a:lnSpc>
                <a:spcPct val="150000"/>
              </a:lnSpc>
            </a:pPr>
            <a:r>
              <a:rPr lang="nb-NO" sz="1400" b="1" dirty="0">
                <a:latin typeface="Arial" panose="020B0604020202020204" pitchFamily="34" charset="0"/>
                <a:cs typeface="Arial" panose="020B0604020202020204" pitchFamily="34" charset="0"/>
              </a:rPr>
              <a:t>Hvem var Frøy? </a:t>
            </a:r>
          </a:p>
          <a:p>
            <a:pPr>
              <a:lnSpc>
                <a:spcPct val="150000"/>
              </a:lnSpc>
            </a:pPr>
            <a:r>
              <a:rPr lang="nb-NO" sz="1400" b="1" dirty="0">
                <a:latin typeface="Arial" panose="020B0604020202020204" pitchFamily="34" charset="0"/>
                <a:cs typeface="Arial" panose="020B0604020202020204" pitchFamily="34" charset="0"/>
              </a:rPr>
              <a:t>Hvor var Mannheim? </a:t>
            </a:r>
          </a:p>
          <a:p>
            <a:pPr>
              <a:lnSpc>
                <a:spcPct val="150000"/>
              </a:lnSpc>
            </a:pPr>
            <a:r>
              <a:rPr lang="nb-NO" sz="1400" b="1" dirty="0">
                <a:latin typeface="Arial" panose="020B0604020202020204" pitchFamily="34" charset="0"/>
                <a:cs typeface="Arial" panose="020B0604020202020204" pitchFamily="34" charset="0"/>
              </a:rPr>
              <a:t>Her kan du bruke internett og/eller biblioteket eller andre relevante ressurser. Pass på at kildene dine er troverdige og pålitelige.</a:t>
            </a:r>
          </a:p>
          <a:p>
            <a:pPr marL="0" indent="0">
              <a:lnSpc>
                <a:spcPct val="150000"/>
              </a:lnSpc>
              <a:buNone/>
            </a:pPr>
            <a:endParaRPr lang="nb-NO" sz="1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8486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1B5EFF-5494-4F06-8F34-B267854A6B78}"/>
              </a:ext>
            </a:extLst>
          </p:cNvPr>
          <p:cNvSpPr>
            <a:spLocks noGrp="1"/>
          </p:cNvSpPr>
          <p:nvPr>
            <p:ph type="title"/>
          </p:nvPr>
        </p:nvSpPr>
        <p:spPr>
          <a:xfrm>
            <a:off x="5536734" y="609600"/>
            <a:ext cx="3737268" cy="1320800"/>
          </a:xfrm>
        </p:spPr>
        <p:txBody>
          <a:bodyPr>
            <a:normAutofit/>
          </a:bodyPr>
          <a:lstStyle/>
          <a:p>
            <a:r>
              <a:rPr lang="nb-NO" dirty="0"/>
              <a:t>Kristninga av Gudrun</a:t>
            </a:r>
          </a:p>
        </p:txBody>
      </p:sp>
      <p:sp>
        <p:nvSpPr>
          <p:cNvPr id="3" name="Plassholder for innhold 2">
            <a:extLst>
              <a:ext uri="{FF2B5EF4-FFF2-40B4-BE49-F238E27FC236}">
                <a16:creationId xmlns:a16="http://schemas.microsoft.com/office/drawing/2014/main" id="{AD3476A3-9C55-4F39-9DEB-B5E39AFAC157}"/>
              </a:ext>
            </a:extLst>
          </p:cNvPr>
          <p:cNvSpPr>
            <a:spLocks noGrp="1"/>
          </p:cNvSpPr>
          <p:nvPr>
            <p:ph idx="1"/>
          </p:nvPr>
        </p:nvSpPr>
        <p:spPr>
          <a:xfrm>
            <a:off x="5209563" y="2160589"/>
            <a:ext cx="4064439" cy="3880773"/>
          </a:xfrm>
        </p:spPr>
        <p:txBody>
          <a:bodyPr>
            <a:normAutofit/>
          </a:bodyPr>
          <a:lstStyle/>
          <a:p>
            <a:pPr>
              <a:lnSpc>
                <a:spcPct val="150000"/>
              </a:lnSpc>
            </a:pPr>
            <a:r>
              <a:rPr lang="nb-NO" sz="1400" dirty="0">
                <a:latin typeface="Arial" panose="020B0604020202020204" pitchFamily="34" charset="0"/>
                <a:cs typeface="Arial" panose="020B0604020202020204" pitchFamily="34" charset="0"/>
              </a:rPr>
              <a:t>Kong Olav kommer  ut på tunet under Solleiken og avbryter det hele.  Han ser at folket på gården Sul fremdeles tilber de gamle gudene. Dette gjør han veldig sint og vil ha en forklaring på hvorfor de fremdeles danser denne dansen, og likedan hvorfor Gudrun har disse anfallene. </a:t>
            </a:r>
          </a:p>
          <a:p>
            <a:pPr>
              <a:lnSpc>
                <a:spcPct val="150000"/>
              </a:lnSpc>
            </a:pPr>
            <a:r>
              <a:rPr lang="nb-NO" sz="1400" dirty="0">
                <a:latin typeface="Arial" panose="020B0604020202020204" pitchFamily="34" charset="0"/>
                <a:cs typeface="Arial" panose="020B0604020202020204" pitchFamily="34" charset="0"/>
              </a:rPr>
              <a:t>Kong Olav får vite sannheten, og til slutt får </a:t>
            </a:r>
            <a:r>
              <a:rPr lang="nb-NO" sz="1400" dirty="0" err="1">
                <a:latin typeface="Arial" panose="020B0604020202020204" pitchFamily="34" charset="0"/>
                <a:cs typeface="Arial" panose="020B0604020202020204" pitchFamily="34" charset="0"/>
              </a:rPr>
              <a:t>Gudrid</a:t>
            </a:r>
            <a:r>
              <a:rPr lang="nb-NO" sz="1400" dirty="0">
                <a:latin typeface="Arial" panose="020B0604020202020204" pitchFamily="34" charset="0"/>
                <a:cs typeface="Arial" panose="020B0604020202020204" pitchFamily="34" charset="0"/>
              </a:rPr>
              <a:t> og Torgeir tilgivelse og Gudrun blir døpt av kongen og hun blir frisk.</a:t>
            </a:r>
          </a:p>
          <a:p>
            <a:endParaRPr lang="nb-NO" dirty="0">
              <a:latin typeface="Arial" panose="020B0604020202020204" pitchFamily="34" charset="0"/>
              <a:cs typeface="Arial" panose="020B0604020202020204" pitchFamily="34" charset="0"/>
            </a:endParaRPr>
          </a:p>
          <a:p>
            <a:endParaRPr lang="nb-NO" dirty="0"/>
          </a:p>
        </p:txBody>
      </p:sp>
      <p:pic>
        <p:nvPicPr>
          <p:cNvPr id="1026" name="Picture 2" descr="I slag på Stiklestad">
            <a:extLst>
              <a:ext uri="{FF2B5EF4-FFF2-40B4-BE49-F238E27FC236}">
                <a16:creationId xmlns:a16="http://schemas.microsoft.com/office/drawing/2014/main" id="{1B822DAE-A568-4D7F-B363-2ECD7D43F0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05"/>
          <a:stretch/>
        </p:blipFill>
        <p:spPr bwMode="auto">
          <a:xfrm>
            <a:off x="-1" y="-102743"/>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1031" name="Isosceles Triangle 103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Rektangel 3">
            <a:extLst>
              <a:ext uri="{FF2B5EF4-FFF2-40B4-BE49-F238E27FC236}">
                <a16:creationId xmlns:a16="http://schemas.microsoft.com/office/drawing/2014/main" id="{BB0E5204-0007-4B1A-8F14-8EC1D5988784}"/>
              </a:ext>
            </a:extLst>
          </p:cNvPr>
          <p:cNvSpPr/>
          <p:nvPr/>
        </p:nvSpPr>
        <p:spPr>
          <a:xfrm>
            <a:off x="248907" y="6352535"/>
            <a:ext cx="4666662" cy="369332"/>
          </a:xfrm>
          <a:prstGeom prst="rect">
            <a:avLst/>
          </a:prstGeom>
        </p:spPr>
        <p:txBody>
          <a:bodyPr wrap="none">
            <a:spAutoFit/>
          </a:bodyPr>
          <a:lstStyle/>
          <a:p>
            <a:r>
              <a:rPr lang="nn-NO" dirty="0">
                <a:hlinkClick r:id="rId3"/>
              </a:rPr>
              <a:t>I slag på Stiklestad (steinkjerleksikonet.no)</a:t>
            </a:r>
            <a:endParaRPr lang="nb-NO" dirty="0"/>
          </a:p>
        </p:txBody>
      </p:sp>
    </p:spTree>
    <p:extLst>
      <p:ext uri="{BB962C8B-B14F-4D97-AF65-F5344CB8AC3E}">
        <p14:creationId xmlns:p14="http://schemas.microsoft.com/office/powerpoint/2010/main" val="882977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40A5CA-D382-4F01-A8C2-DD42D5D346D5}"/>
              </a:ext>
            </a:extLst>
          </p:cNvPr>
          <p:cNvSpPr>
            <a:spLocks noGrp="1"/>
          </p:cNvSpPr>
          <p:nvPr>
            <p:ph type="title"/>
          </p:nvPr>
        </p:nvSpPr>
        <p:spPr>
          <a:xfrm>
            <a:off x="677334" y="599326"/>
            <a:ext cx="8596668" cy="1320800"/>
          </a:xfrm>
        </p:spPr>
        <p:txBody>
          <a:bodyPr anchor="t">
            <a:normAutofit/>
          </a:bodyPr>
          <a:lstStyle/>
          <a:p>
            <a:r>
              <a:rPr lang="nb-NO" dirty="0">
                <a:latin typeface="Arial" panose="020B0604020202020204" pitchFamily="34" charset="0"/>
                <a:cs typeface="Arial" panose="020B0604020202020204" pitchFamily="34" charset="0"/>
              </a:rPr>
              <a:t>Slaget og etter slaget</a:t>
            </a:r>
          </a:p>
        </p:txBody>
      </p:sp>
      <p:sp>
        <p:nvSpPr>
          <p:cNvPr id="3" name="Plassholder for innhold 2">
            <a:extLst>
              <a:ext uri="{FF2B5EF4-FFF2-40B4-BE49-F238E27FC236}">
                <a16:creationId xmlns:a16="http://schemas.microsoft.com/office/drawing/2014/main" id="{B70FEEB2-810A-4816-A663-B54A64A1C68E}"/>
              </a:ext>
            </a:extLst>
          </p:cNvPr>
          <p:cNvSpPr>
            <a:spLocks noGrp="1"/>
          </p:cNvSpPr>
          <p:nvPr>
            <p:ph idx="1"/>
          </p:nvPr>
        </p:nvSpPr>
        <p:spPr>
          <a:xfrm>
            <a:off x="4356242" y="1212350"/>
            <a:ext cx="6359703" cy="5046324"/>
          </a:xfrm>
        </p:spPr>
        <p:txBody>
          <a:bodyPr>
            <a:normAutofit fontScale="32500" lnSpcReduction="20000"/>
          </a:bodyPr>
          <a:lstStyle/>
          <a:p>
            <a:pPr>
              <a:lnSpc>
                <a:spcPct val="170000"/>
              </a:lnSpc>
            </a:pPr>
            <a:r>
              <a:rPr lang="nb-NO" sz="3700" dirty="0">
                <a:latin typeface="Arial" panose="020B0604020202020204" pitchFamily="34" charset="0"/>
                <a:cs typeface="Arial" panose="020B0604020202020204" pitchFamily="34" charset="0"/>
              </a:rPr>
              <a:t>  Dagen etter er kong Olav, hæren og alle som har valgt å gå i kamp for kongen på Stiklestad og kjemper mot Tore Hund og bondehæren. Kong Olav får banesår og dør i slaget og bondehæren vinner </a:t>
            </a:r>
          </a:p>
          <a:p>
            <a:pPr marL="0" indent="0">
              <a:lnSpc>
                <a:spcPct val="90000"/>
              </a:lnSpc>
              <a:buNone/>
            </a:pPr>
            <a:r>
              <a:rPr lang="nb-NO" sz="3700" dirty="0">
                <a:latin typeface="Arial" panose="020B0604020202020204" pitchFamily="34" charset="0"/>
                <a:cs typeface="Arial" panose="020B0604020202020204" pitchFamily="34" charset="0"/>
              </a:rPr>
              <a:t>	Tormod Kolbrunarskald syng:</a:t>
            </a:r>
          </a:p>
          <a:p>
            <a:pPr marL="0" indent="0">
              <a:lnSpc>
                <a:spcPct val="90000"/>
              </a:lnSpc>
              <a:buNone/>
            </a:pPr>
            <a:r>
              <a:rPr lang="nb-NO" sz="3700" b="1" dirty="0">
                <a:latin typeface="Arial" panose="020B0604020202020204" pitchFamily="34" charset="0"/>
                <a:cs typeface="Arial" panose="020B0604020202020204" pitchFamily="34" charset="0"/>
              </a:rPr>
              <a:t>	« Etter slaget»</a:t>
            </a:r>
          </a:p>
          <a:p>
            <a:pPr marL="0" indent="0">
              <a:lnSpc>
                <a:spcPct val="90000"/>
              </a:lnSpc>
              <a:buNone/>
            </a:pPr>
            <a:r>
              <a:rPr lang="nb-NO" sz="3700" dirty="0">
                <a:latin typeface="Arial" panose="020B0604020202020204" pitchFamily="34" charset="0"/>
                <a:cs typeface="Arial" panose="020B0604020202020204" pitchFamily="34" charset="0"/>
              </a:rPr>
              <a:t>	Tekst: </a:t>
            </a:r>
          </a:p>
          <a:p>
            <a:pPr marL="0" indent="0">
              <a:lnSpc>
                <a:spcPct val="160000"/>
              </a:lnSpc>
              <a:buNone/>
            </a:pPr>
            <a:r>
              <a:rPr lang="nb-NO" sz="3700" dirty="0">
                <a:latin typeface="Arial" panose="020B0604020202020204" pitchFamily="34" charset="0"/>
                <a:cs typeface="Arial" panose="020B0604020202020204" pitchFamily="34" charset="0"/>
              </a:rPr>
              <a:t>	Alle: Kongen stupte på Stiklestad</a:t>
            </a:r>
            <a:br>
              <a:rPr lang="nb-NO" sz="3700" dirty="0">
                <a:latin typeface="Arial" panose="020B0604020202020204" pitchFamily="34" charset="0"/>
                <a:cs typeface="Arial" panose="020B0604020202020204" pitchFamily="34" charset="0"/>
              </a:rPr>
            </a:br>
            <a:r>
              <a:rPr lang="nb-NO" sz="3700" dirty="0">
                <a:latin typeface="Arial" panose="020B0604020202020204" pitchFamily="34" charset="0"/>
                <a:cs typeface="Arial" panose="020B0604020202020204" pitchFamily="34" charset="0"/>
              </a:rPr>
              <a:t>	men landet gjorde han fritt.</a:t>
            </a:r>
            <a:br>
              <a:rPr lang="nb-NO" sz="3700" dirty="0">
                <a:latin typeface="Arial" panose="020B0604020202020204" pitchFamily="34" charset="0"/>
                <a:cs typeface="Arial" panose="020B0604020202020204" pitchFamily="34" charset="0"/>
              </a:rPr>
            </a:br>
            <a:r>
              <a:rPr lang="nb-NO" sz="3700" dirty="0">
                <a:latin typeface="Arial" panose="020B0604020202020204" pitchFamily="34" charset="0"/>
                <a:cs typeface="Arial" panose="020B0604020202020204" pitchFamily="34" charset="0"/>
              </a:rPr>
              <a:t>	Sola glar bak Hærmanns-snas,</a:t>
            </a:r>
            <a:br>
              <a:rPr lang="nb-NO" sz="3700" dirty="0">
                <a:latin typeface="Arial" panose="020B0604020202020204" pitchFamily="34" charset="0"/>
                <a:cs typeface="Arial" panose="020B0604020202020204" pitchFamily="34" charset="0"/>
              </a:rPr>
            </a:br>
            <a:r>
              <a:rPr lang="nb-NO" sz="3700" dirty="0">
                <a:latin typeface="Arial" panose="020B0604020202020204" pitchFamily="34" charset="0"/>
                <a:cs typeface="Arial" panose="020B0604020202020204" pitchFamily="34" charset="0"/>
              </a:rPr>
              <a:t>	og (men) landet er mitt og ditt.</a:t>
            </a:r>
            <a:br>
              <a:rPr lang="nb-NO" sz="3700" dirty="0">
                <a:latin typeface="Arial" panose="020B0604020202020204" pitchFamily="34" charset="0"/>
                <a:cs typeface="Arial" panose="020B0604020202020204" pitchFamily="34" charset="0"/>
              </a:rPr>
            </a:br>
            <a:r>
              <a:rPr lang="nb-NO" sz="3700" dirty="0">
                <a:latin typeface="Arial" panose="020B0604020202020204" pitchFamily="34" charset="0"/>
                <a:cs typeface="Arial" panose="020B0604020202020204" pitchFamily="34" charset="0"/>
              </a:rPr>
              <a:t>	Soga seier så stille</a:t>
            </a:r>
            <a:br>
              <a:rPr lang="nb-NO" sz="3700" dirty="0">
                <a:latin typeface="Arial" panose="020B0604020202020204" pitchFamily="34" charset="0"/>
                <a:cs typeface="Arial" panose="020B0604020202020204" pitchFamily="34" charset="0"/>
              </a:rPr>
            </a:br>
            <a:r>
              <a:rPr lang="nb-NO" sz="3700" dirty="0">
                <a:latin typeface="Arial" panose="020B0604020202020204" pitchFamily="34" charset="0"/>
                <a:cs typeface="Arial" panose="020B0604020202020204" pitchFamily="34" charset="0"/>
              </a:rPr>
              <a:t>	her har det store hendt.</a:t>
            </a:r>
            <a:br>
              <a:rPr lang="nb-NO" sz="3700" dirty="0">
                <a:latin typeface="Arial" panose="020B0604020202020204" pitchFamily="34" charset="0"/>
                <a:cs typeface="Arial" panose="020B0604020202020204" pitchFamily="34" charset="0"/>
              </a:rPr>
            </a:br>
            <a:r>
              <a:rPr lang="nb-NO" sz="3700" dirty="0">
                <a:latin typeface="Arial" panose="020B0604020202020204" pitchFamily="34" charset="0"/>
                <a:cs typeface="Arial" panose="020B0604020202020204" pitchFamily="34" charset="0"/>
              </a:rPr>
              <a:t>	Her er det evige </a:t>
            </a:r>
            <a:r>
              <a:rPr lang="nb-NO" sz="3700" dirty="0" err="1">
                <a:latin typeface="Arial" panose="020B0604020202020204" pitchFamily="34" charset="0"/>
                <a:cs typeface="Arial" panose="020B0604020202020204" pitchFamily="34" charset="0"/>
              </a:rPr>
              <a:t>altarljoset</a:t>
            </a:r>
            <a:br>
              <a:rPr lang="nb-NO" sz="3700" dirty="0">
                <a:latin typeface="Arial" panose="020B0604020202020204" pitchFamily="34" charset="0"/>
                <a:cs typeface="Arial" panose="020B0604020202020204" pitchFamily="34" charset="0"/>
              </a:rPr>
            </a:br>
            <a:r>
              <a:rPr lang="nb-NO" sz="3700" dirty="0">
                <a:latin typeface="Arial" panose="020B0604020202020204" pitchFamily="34" charset="0"/>
                <a:cs typeface="Arial" panose="020B0604020202020204" pitchFamily="34" charset="0"/>
              </a:rPr>
              <a:t>	i Norden tent.</a:t>
            </a:r>
          </a:p>
          <a:p>
            <a:pPr>
              <a:lnSpc>
                <a:spcPct val="90000"/>
              </a:lnSpc>
            </a:pPr>
            <a:r>
              <a:rPr lang="nn-NO" sz="3700" dirty="0">
                <a:hlinkClick r:id="rId2"/>
              </a:rPr>
              <a:t>Etter slaget - Spelet om Heilag Olav</a:t>
            </a:r>
            <a:endParaRPr lang="nn-NO" sz="3700" dirty="0"/>
          </a:p>
          <a:p>
            <a:pPr>
              <a:lnSpc>
                <a:spcPct val="170000"/>
              </a:lnSpc>
            </a:pPr>
            <a:r>
              <a:rPr lang="nb-NO" sz="3700" dirty="0"/>
              <a:t>Etter slaget - musikk https://open.spotify.com/track/49Kp3R6eJ4yYx9nZY1jMh8?si=af342aabe76445ed</a:t>
            </a:r>
          </a:p>
          <a:p>
            <a:pPr>
              <a:lnSpc>
                <a:spcPct val="90000"/>
              </a:lnSpc>
            </a:pPr>
            <a:endParaRPr lang="nb-NO" sz="1100" dirty="0"/>
          </a:p>
          <a:p>
            <a:pPr>
              <a:lnSpc>
                <a:spcPct val="90000"/>
              </a:lnSpc>
            </a:pPr>
            <a:endParaRPr lang="nb-NO" sz="1100" dirty="0"/>
          </a:p>
        </p:txBody>
      </p:sp>
      <p:pic>
        <p:nvPicPr>
          <p:cNvPr id="5" name="Bilde 4" descr="Et bilde som inneholder tekst, stoff&#10;&#10;Automatisk generert beskrivelse">
            <a:extLst>
              <a:ext uri="{FF2B5EF4-FFF2-40B4-BE49-F238E27FC236}">
                <a16:creationId xmlns:a16="http://schemas.microsoft.com/office/drawing/2014/main" id="{078F2179-6D4D-4A67-A004-4E3B646126D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1670"/>
          <a:stretch/>
        </p:blipFill>
        <p:spPr>
          <a:xfrm>
            <a:off x="338287" y="1438382"/>
            <a:ext cx="3516335" cy="2517169"/>
          </a:xfrm>
          <a:prstGeom prst="rect">
            <a:avLst/>
          </a:prstGeom>
        </p:spPr>
      </p:pic>
    </p:spTree>
    <p:extLst>
      <p:ext uri="{BB962C8B-B14F-4D97-AF65-F5344CB8AC3E}">
        <p14:creationId xmlns:p14="http://schemas.microsoft.com/office/powerpoint/2010/main" val="424495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eligionsstudentene : SLAGET PÅ STIKLESTAD">
            <a:extLst>
              <a:ext uri="{FF2B5EF4-FFF2-40B4-BE49-F238E27FC236}">
                <a16:creationId xmlns:a16="http://schemas.microsoft.com/office/drawing/2014/main" id="{C96841E8-6E5E-44F1-8A67-6AF3E447C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27" r="1" b="27003"/>
          <a:stretch/>
        </p:blipFill>
        <p:spPr bwMode="auto">
          <a:xfrm>
            <a:off x="7140538" y="532829"/>
            <a:ext cx="4963553" cy="4927600"/>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87D494CC-D892-48C9-B797-FEE5C35CFF2E}"/>
              </a:ext>
            </a:extLst>
          </p:cNvPr>
          <p:cNvSpPr>
            <a:spLocks noGrp="1"/>
          </p:cNvSpPr>
          <p:nvPr>
            <p:ph type="title"/>
          </p:nvPr>
        </p:nvSpPr>
        <p:spPr>
          <a:xfrm>
            <a:off x="677333" y="599326"/>
            <a:ext cx="4839889" cy="1320800"/>
          </a:xfrm>
        </p:spPr>
        <p:txBody>
          <a:bodyPr>
            <a:normAutofit/>
          </a:bodyPr>
          <a:lstStyle/>
          <a:p>
            <a:r>
              <a:rPr lang="nb-NO" sz="2800" dirty="0"/>
              <a:t>På gården Sul etter slaget</a:t>
            </a:r>
          </a:p>
        </p:txBody>
      </p:sp>
      <p:sp>
        <p:nvSpPr>
          <p:cNvPr id="3" name="Plassholder for innhold 2">
            <a:extLst>
              <a:ext uri="{FF2B5EF4-FFF2-40B4-BE49-F238E27FC236}">
                <a16:creationId xmlns:a16="http://schemas.microsoft.com/office/drawing/2014/main" id="{FA083A90-6AF7-45C4-8777-99C7B9C6F221}"/>
              </a:ext>
            </a:extLst>
          </p:cNvPr>
          <p:cNvSpPr>
            <a:spLocks noGrp="1"/>
          </p:cNvSpPr>
          <p:nvPr>
            <p:ph idx="1"/>
          </p:nvPr>
        </p:nvSpPr>
        <p:spPr>
          <a:xfrm>
            <a:off x="677333" y="1421940"/>
            <a:ext cx="6460031" cy="4588441"/>
          </a:xfrm>
        </p:spPr>
        <p:txBody>
          <a:bodyPr>
            <a:noAutofit/>
          </a:bodyPr>
          <a:lstStyle/>
          <a:p>
            <a:pPr marL="0" indent="0">
              <a:lnSpc>
                <a:spcPct val="150000"/>
              </a:lnSpc>
              <a:buNone/>
            </a:pPr>
            <a:r>
              <a:rPr lang="nb-NO" sz="1400" dirty="0">
                <a:latin typeface="Arial" panose="020B0604020202020204" pitchFamily="34" charset="0"/>
                <a:cs typeface="Arial" panose="020B0604020202020204" pitchFamily="34" charset="0"/>
              </a:rPr>
              <a:t>Gamal-Jostein, på tross av at han er blind, blir med til Stiklestad for å vitne kampen. Han følte seg rundt og endte opp ved siden av et lik. Dette er kong Olavs lik, som han ubevisst tok på. Han får  plutselig en intens kløe i øyene og gnir seg, og med ett oppdager Gamal-Jostein at han hadde fått synet tilbake. Dette gjør til at Gamal-Jostein blir omvendt og begynner å tro på kristendommen. Han kommer tilbake til Sul en seende mann, og full av undring. </a:t>
            </a:r>
          </a:p>
          <a:p>
            <a:pPr marL="0" indent="0">
              <a:lnSpc>
                <a:spcPct val="90000"/>
              </a:lnSpc>
              <a:buNone/>
            </a:pPr>
            <a:endParaRPr lang="nb-NO" sz="1400" dirty="0">
              <a:latin typeface="Arial" panose="020B0604020202020204" pitchFamily="34" charset="0"/>
              <a:cs typeface="Arial" panose="020B0604020202020204" pitchFamily="34" charset="0"/>
            </a:endParaRPr>
          </a:p>
          <a:p>
            <a:pPr marL="0" indent="0">
              <a:lnSpc>
                <a:spcPct val="90000"/>
              </a:lnSpc>
              <a:buNone/>
            </a:pPr>
            <a:r>
              <a:rPr lang="nb-NO" sz="1400" dirty="0">
                <a:latin typeface="Arial" panose="020B0604020202020204" pitchFamily="34" charset="0"/>
                <a:cs typeface="Arial" panose="020B0604020202020204" pitchFamily="34" charset="0"/>
              </a:rPr>
              <a:t>Kong Olav hadde gitt stort inntrykk på mange på gården. </a:t>
            </a:r>
          </a:p>
          <a:p>
            <a:pPr marL="0" indent="0">
              <a:lnSpc>
                <a:spcPct val="90000"/>
              </a:lnSpc>
              <a:buNone/>
            </a:pPr>
            <a:r>
              <a:rPr lang="nb-NO" sz="1400" dirty="0">
                <a:latin typeface="Arial" panose="020B0604020202020204" pitchFamily="34" charset="0"/>
                <a:cs typeface="Arial" panose="020B0604020202020204" pitchFamily="34" charset="0"/>
              </a:rPr>
              <a:t>Etter dette blir kong Olav sett på som hellig, og Norge betraktes som kristnet. </a:t>
            </a:r>
          </a:p>
          <a:p>
            <a:pPr marL="0" indent="0">
              <a:lnSpc>
                <a:spcPct val="90000"/>
              </a:lnSpc>
              <a:buNone/>
            </a:pPr>
            <a:r>
              <a:rPr lang="nb-NO" sz="1400" dirty="0">
                <a:latin typeface="Arial" panose="020B0604020202020204" pitchFamily="34" charset="0"/>
                <a:cs typeface="Arial" panose="020B0604020202020204" pitchFamily="34" charset="0"/>
              </a:rPr>
              <a:t>Spelet avslutter med at Gudrun sammen med alle på scenen synger Olsok. </a:t>
            </a:r>
          </a:p>
          <a:p>
            <a:pPr marL="0" indent="0">
              <a:lnSpc>
                <a:spcPct val="90000"/>
              </a:lnSpc>
              <a:buNone/>
            </a:pPr>
            <a:r>
              <a:rPr lang="nb-NO" sz="1400" dirty="0">
                <a:latin typeface="Arial" panose="020B0604020202020204" pitchFamily="34" charset="0"/>
                <a:cs typeface="Arial" panose="020B0604020202020204" pitchFamily="34" charset="0"/>
              </a:rPr>
              <a:t>Olsok – er markeringen av Olav den helliges dødsdag, den 29.juli</a:t>
            </a:r>
          </a:p>
          <a:p>
            <a:pPr marL="0" indent="0">
              <a:lnSpc>
                <a:spcPct val="90000"/>
              </a:lnSpc>
              <a:buNone/>
            </a:pPr>
            <a:r>
              <a:rPr lang="nb-NO" sz="1400" dirty="0">
                <a:latin typeface="Arial" panose="020B0604020202020204" pitchFamily="34" charset="0"/>
                <a:cs typeface="Arial" panose="020B0604020202020204" pitchFamily="34" charset="0"/>
              </a:rPr>
              <a:t>Lenke til sangen:</a:t>
            </a:r>
          </a:p>
          <a:p>
            <a:pPr marL="0" indent="0">
              <a:lnSpc>
                <a:spcPct val="90000"/>
              </a:lnSpc>
              <a:buNone/>
            </a:pPr>
            <a:r>
              <a:rPr lang="nb-NO" sz="1400" dirty="0">
                <a:latin typeface="Arial" panose="020B0604020202020204" pitchFamily="34" charset="0"/>
                <a:cs typeface="Arial" panose="020B0604020202020204" pitchFamily="34" charset="0"/>
                <a:hlinkClick r:id="rId3"/>
              </a:rPr>
              <a:t>https://open.spotify.com/track/5aytoWE7Nd9sljB6DDnZ4Q?si=b5bce5e4768d4cb4</a:t>
            </a:r>
            <a:endParaRPr lang="nb-NO" sz="1400" dirty="0">
              <a:latin typeface="Arial" panose="020B0604020202020204" pitchFamily="34" charset="0"/>
              <a:cs typeface="Arial" panose="020B0604020202020204" pitchFamily="34" charset="0"/>
            </a:endParaRPr>
          </a:p>
          <a:p>
            <a:pPr marL="0" indent="0">
              <a:lnSpc>
                <a:spcPct val="90000"/>
              </a:lnSpc>
              <a:buNone/>
            </a:pPr>
            <a:r>
              <a:rPr lang="nb-NO" sz="1400" dirty="0">
                <a:latin typeface="Arial" panose="020B0604020202020204" pitchFamily="34" charset="0"/>
                <a:cs typeface="Arial" panose="020B0604020202020204" pitchFamily="34" charset="0"/>
              </a:rPr>
              <a:t>Tekst: </a:t>
            </a:r>
            <a:r>
              <a:rPr lang="nn-NO" sz="1400" dirty="0">
                <a:latin typeface="Arial" panose="020B0604020202020204" pitchFamily="34" charset="0"/>
                <a:cs typeface="Arial" panose="020B0604020202020204" pitchFamily="34" charset="0"/>
                <a:hlinkClick r:id="rId4"/>
              </a:rPr>
              <a:t>Olsok - Spelet om Heilag Olav</a:t>
            </a:r>
            <a:endParaRPr lang="nb-NO" sz="1400" dirty="0">
              <a:latin typeface="Arial" panose="020B0604020202020204" pitchFamily="34" charset="0"/>
              <a:cs typeface="Arial" panose="020B0604020202020204" pitchFamily="34" charset="0"/>
            </a:endParaRPr>
          </a:p>
          <a:p>
            <a:pPr>
              <a:lnSpc>
                <a:spcPct val="90000"/>
              </a:lnSpc>
            </a:pPr>
            <a:endParaRPr lang="nb-NO" sz="1400" dirty="0">
              <a:latin typeface="Arial" panose="020B0604020202020204" pitchFamily="34" charset="0"/>
              <a:cs typeface="Arial" panose="020B0604020202020204" pitchFamily="34" charset="0"/>
            </a:endParaRPr>
          </a:p>
          <a:p>
            <a:pPr>
              <a:lnSpc>
                <a:spcPct val="90000"/>
              </a:lnSpc>
            </a:pPr>
            <a:endParaRPr lang="nb-NO" sz="1400" dirty="0">
              <a:latin typeface="Arial" panose="020B0604020202020204" pitchFamily="34" charset="0"/>
              <a:cs typeface="Arial" panose="020B0604020202020204" pitchFamily="34" charset="0"/>
            </a:endParaRPr>
          </a:p>
          <a:p>
            <a:pPr>
              <a:lnSpc>
                <a:spcPct val="90000"/>
              </a:lnSpc>
            </a:pPr>
            <a:endParaRPr lang="nb-NO" sz="1400" dirty="0">
              <a:latin typeface="Arial" panose="020B0604020202020204" pitchFamily="34" charset="0"/>
              <a:cs typeface="Arial" panose="020B0604020202020204" pitchFamily="34" charset="0"/>
            </a:endParaRPr>
          </a:p>
          <a:p>
            <a:pPr>
              <a:lnSpc>
                <a:spcPct val="90000"/>
              </a:lnSpc>
            </a:pPr>
            <a:endParaRPr lang="nb-NO" sz="1400" dirty="0">
              <a:latin typeface="Arial" panose="020B0604020202020204" pitchFamily="34" charset="0"/>
              <a:cs typeface="Arial" panose="020B0604020202020204" pitchFamily="34" charset="0"/>
            </a:endParaRPr>
          </a:p>
          <a:p>
            <a:pPr>
              <a:lnSpc>
                <a:spcPct val="90000"/>
              </a:lnSpc>
            </a:pPr>
            <a:endParaRPr lang="nb-NO" sz="1400" dirty="0"/>
          </a:p>
          <a:p>
            <a:pPr>
              <a:lnSpc>
                <a:spcPct val="90000"/>
              </a:lnSpc>
            </a:pPr>
            <a:endParaRPr lang="nb-NO" sz="1400" dirty="0"/>
          </a:p>
        </p:txBody>
      </p:sp>
      <p:cxnSp>
        <p:nvCxnSpPr>
          <p:cNvPr id="2055" name="Straight Connector 2054">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7" name="Straight Connector 2056">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5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1"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1"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07593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D7E4C1-A196-407E-A5EF-2441E634AAD6}"/>
              </a:ext>
            </a:extLst>
          </p:cNvPr>
          <p:cNvSpPr>
            <a:spLocks noGrp="1"/>
          </p:cNvSpPr>
          <p:nvPr>
            <p:ph type="title"/>
          </p:nvPr>
        </p:nvSpPr>
        <p:spPr/>
        <p:txBody>
          <a:bodyPr/>
          <a:lstStyle/>
          <a:p>
            <a:r>
              <a:rPr lang="nb-NO" dirty="0"/>
              <a:t>Kilder</a:t>
            </a:r>
          </a:p>
        </p:txBody>
      </p:sp>
      <p:sp>
        <p:nvSpPr>
          <p:cNvPr id="3" name="Plassholder for innhold 2">
            <a:extLst>
              <a:ext uri="{FF2B5EF4-FFF2-40B4-BE49-F238E27FC236}">
                <a16:creationId xmlns:a16="http://schemas.microsoft.com/office/drawing/2014/main" id="{2C3269FD-5F1E-4ED8-AEFC-5C92EE8BB2F0}"/>
              </a:ext>
            </a:extLst>
          </p:cNvPr>
          <p:cNvSpPr>
            <a:spLocks noGrp="1"/>
          </p:cNvSpPr>
          <p:nvPr>
            <p:ph idx="1"/>
          </p:nvPr>
        </p:nvSpPr>
        <p:spPr>
          <a:xfrm>
            <a:off x="413562" y="1348930"/>
            <a:ext cx="9124212" cy="5134063"/>
          </a:xfrm>
        </p:spPr>
        <p:txBody>
          <a:bodyPr vert="horz" lIns="91440" tIns="45720" rIns="91440" bIns="45720" rtlCol="0" anchor="t">
            <a:normAutofit/>
          </a:bodyPr>
          <a:lstStyle/>
          <a:p>
            <a:pPr>
              <a:lnSpc>
                <a:spcPct val="150000"/>
              </a:lnSpc>
            </a:pPr>
            <a:r>
              <a:rPr lang="nb-NO" sz="1400" dirty="0">
                <a:latin typeface="Arial" panose="020B0604020202020204" pitchFamily="34" charset="0"/>
                <a:cs typeface="Arial" panose="020B0604020202020204" pitchFamily="34" charset="0"/>
              </a:rPr>
              <a:t>- Spotify – Spelet om </a:t>
            </a:r>
            <a:r>
              <a:rPr lang="nb-NO" sz="1400" dirty="0" err="1">
                <a:latin typeface="Arial" panose="020B0604020202020204" pitchFamily="34" charset="0"/>
                <a:cs typeface="Arial" panose="020B0604020202020204" pitchFamily="34" charset="0"/>
              </a:rPr>
              <a:t>Heilag</a:t>
            </a:r>
            <a:r>
              <a:rPr lang="nb-NO" sz="1400" dirty="0">
                <a:latin typeface="Arial" panose="020B0604020202020204" pitchFamily="34" charset="0"/>
                <a:cs typeface="Arial" panose="020B0604020202020204" pitchFamily="34" charset="0"/>
              </a:rPr>
              <a:t> Olav – Paul Okkenhaug -med Trondheim Symfoniorkester, kor og solister under ledelse av Ole Kristian Ruud - https://open.spotify.com/album/06sqNWADdhNed51bW7AhUt?si=Ak4b93PCTQ6NV9-vY5qiNA</a:t>
            </a:r>
          </a:p>
          <a:p>
            <a:r>
              <a:rPr lang="nb-NO" sz="1400" dirty="0">
                <a:latin typeface="Arial" panose="020B0604020202020204" pitchFamily="34" charset="0"/>
                <a:cs typeface="Arial" panose="020B0604020202020204" pitchFamily="34" charset="0"/>
              </a:rPr>
              <a:t>  Sangtekster til Spelet- </a:t>
            </a:r>
            <a:r>
              <a:rPr lang="nn-NO" sz="1400" dirty="0">
                <a:latin typeface="Arial" panose="020B0604020202020204" pitchFamily="34" charset="0"/>
                <a:cs typeface="Arial" panose="020B0604020202020204" pitchFamily="34" charset="0"/>
                <a:hlinkClick r:id="rId2"/>
              </a:rPr>
              <a:t>Sangtekster Arkiver - Spelet om Heilag Olav</a:t>
            </a:r>
            <a:endParaRPr lang="nn-NO" sz="1400" dirty="0">
              <a:latin typeface="Arial" panose="020B0604020202020204" pitchFamily="34" charset="0"/>
              <a:cs typeface="Arial" panose="020B0604020202020204" pitchFamily="34" charset="0"/>
            </a:endParaRPr>
          </a:p>
          <a:p>
            <a:pPr marL="0" indent="0">
              <a:buNone/>
            </a:pPr>
            <a:endParaRPr lang="nn-NO" sz="1400" dirty="0">
              <a:latin typeface="Arial" panose="020B0604020202020204" pitchFamily="34" charset="0"/>
              <a:cs typeface="Arial" panose="020B0604020202020204" pitchFamily="34" charset="0"/>
            </a:endParaRPr>
          </a:p>
          <a:p>
            <a:r>
              <a:rPr lang="nb-NO" sz="1400" dirty="0">
                <a:latin typeface="Arial" panose="020B0604020202020204" pitchFamily="34" charset="0"/>
                <a:cs typeface="Arial" panose="020B0604020202020204" pitchFamily="34" charset="0"/>
              </a:rPr>
              <a:t>Handlingen i Spelet om </a:t>
            </a:r>
            <a:r>
              <a:rPr lang="nb-NO" sz="1400" dirty="0" err="1">
                <a:latin typeface="Arial" panose="020B0604020202020204" pitchFamily="34" charset="0"/>
                <a:cs typeface="Arial" panose="020B0604020202020204" pitchFamily="34" charset="0"/>
              </a:rPr>
              <a:t>Heilag</a:t>
            </a:r>
            <a:r>
              <a:rPr lang="nb-NO" sz="1400" dirty="0">
                <a:latin typeface="Arial" panose="020B0604020202020204" pitchFamily="34" charset="0"/>
                <a:cs typeface="Arial" panose="020B0604020202020204" pitchFamily="34" charset="0"/>
              </a:rPr>
              <a:t> Olav -  </a:t>
            </a:r>
            <a:r>
              <a:rPr lang="nn-NO" sz="1400" dirty="0">
                <a:latin typeface="Arial" panose="020B0604020202020204" pitchFamily="34" charset="0"/>
                <a:cs typeface="Arial" panose="020B0604020202020204" pitchFamily="34" charset="0"/>
                <a:hlinkClick r:id="rId3"/>
              </a:rPr>
              <a:t>Handlingen i Spelet om Heilag Olav - Stiklestad Nasjonale Kultursenter</a:t>
            </a:r>
            <a:endParaRPr lang="nn-NO" sz="1400" dirty="0">
              <a:latin typeface="Arial" panose="020B0604020202020204" pitchFamily="34" charset="0"/>
              <a:cs typeface="Arial" panose="020B0604020202020204" pitchFamily="34" charset="0"/>
            </a:endParaRPr>
          </a:p>
          <a:p>
            <a:endParaRPr lang="nb-NO" sz="1400" dirty="0">
              <a:latin typeface="Arial" panose="020B0604020202020204" pitchFamily="34" charset="0"/>
              <a:cs typeface="Arial" panose="020B0604020202020204" pitchFamily="34" charset="0"/>
            </a:endParaRPr>
          </a:p>
          <a:p>
            <a:r>
              <a:rPr lang="nn-NO" sz="140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Explore Trøndelag </a:t>
            </a:r>
            <a:r>
              <a:rPr lang="nn-NO" sz="1400" dirty="0">
                <a:solidFill>
                  <a:srgbClr val="99CA3C"/>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Spelet om Heilag Olav på Stiklestad - Explore Trøndelag (trondelag.com)</a:t>
            </a:r>
            <a:endParaRPr lang="nb-NO" sz="1400" dirty="0">
              <a:latin typeface="Arial" panose="020B0604020202020204" pitchFamily="34" charset="0"/>
              <a:cs typeface="Arial" panose="020B0604020202020204" pitchFamily="34" charset="0"/>
            </a:endParaRPr>
          </a:p>
          <a:p>
            <a:pPr>
              <a:buFontTx/>
              <a:buChar char="-"/>
            </a:pPr>
            <a:endParaRPr lang="nn-NO" sz="1400" dirty="0">
              <a:latin typeface="Arial" panose="020B0604020202020204" pitchFamily="34" charset="0"/>
              <a:cs typeface="Arial" panose="020B0604020202020204" pitchFamily="34" charset="0"/>
            </a:endParaRPr>
          </a:p>
          <a:p>
            <a:r>
              <a:rPr lang="nb-NO" sz="1400" dirty="0">
                <a:latin typeface="Arial" panose="020B0604020202020204" pitchFamily="34" charset="0"/>
                <a:cs typeface="Arial" panose="020B0604020202020204" pitchFamily="34" charset="0"/>
              </a:rPr>
              <a:t>Store norske leksikon – SNL.no - norrøn mytologi -</a:t>
            </a:r>
            <a:r>
              <a:rPr lang="nb-NO" sz="1400" dirty="0">
                <a:latin typeface="Arial" panose="020B0604020202020204" pitchFamily="34" charset="0"/>
                <a:ea typeface="+mn-lt"/>
                <a:cs typeface="Arial" panose="020B0604020202020204" pitchFamily="34" charset="0"/>
                <a:hlinkClick r:id="rId5"/>
              </a:rPr>
              <a:t>norrøn mytologi – Store norske leksikon (snl.no)</a:t>
            </a:r>
          </a:p>
          <a:p>
            <a:r>
              <a:rPr lang="nb-NO" sz="1400" dirty="0">
                <a:latin typeface="Arial" panose="020B0604020202020204" pitchFamily="34" charset="0"/>
                <a:cs typeface="Arial" panose="020B0604020202020204" pitchFamily="34" charset="0"/>
              </a:rPr>
              <a:t>Spelhandboka – Roar </a:t>
            </a:r>
            <a:r>
              <a:rPr lang="nb-NO" sz="1400" dirty="0" err="1">
                <a:latin typeface="Arial" panose="020B0604020202020204" pitchFamily="34" charset="0"/>
                <a:cs typeface="Arial" panose="020B0604020202020204" pitchFamily="34" charset="0"/>
              </a:rPr>
              <a:t>Tromsdal</a:t>
            </a:r>
            <a:r>
              <a:rPr lang="nb-NO" sz="1400" dirty="0">
                <a:latin typeface="Arial" panose="020B0604020202020204" pitchFamily="34" charset="0"/>
                <a:cs typeface="Arial" panose="020B0604020202020204" pitchFamily="34" charset="0"/>
              </a:rPr>
              <a:t> - </a:t>
            </a:r>
            <a:r>
              <a:rPr lang="nn-NO" sz="1400" dirty="0">
                <a:latin typeface="Arial" panose="020B0604020202020204" pitchFamily="34" charset="0"/>
                <a:cs typeface="Arial" panose="020B0604020202020204" pitchFamily="34" charset="0"/>
                <a:hlinkClick r:id="rId6"/>
              </a:rPr>
              <a:t>Spelet om heilag olav – alle spels mor? (spelhandboka.no)</a:t>
            </a:r>
            <a:endParaRPr lang="nb-NO" sz="1400" dirty="0">
              <a:latin typeface="Arial" panose="020B0604020202020204" pitchFamily="34" charset="0"/>
              <a:cs typeface="Arial" panose="020B0604020202020204" pitchFamily="34" charset="0"/>
            </a:endParaRPr>
          </a:p>
          <a:p>
            <a:pPr marL="0" indent="0">
              <a:buNone/>
            </a:pPr>
            <a:endParaRPr lang="nb-NO" dirty="0"/>
          </a:p>
        </p:txBody>
      </p:sp>
    </p:spTree>
    <p:extLst>
      <p:ext uri="{BB962C8B-B14F-4D97-AF65-F5344CB8AC3E}">
        <p14:creationId xmlns:p14="http://schemas.microsoft.com/office/powerpoint/2010/main" val="793147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tel 1">
            <a:extLst>
              <a:ext uri="{FF2B5EF4-FFF2-40B4-BE49-F238E27FC236}">
                <a16:creationId xmlns:a16="http://schemas.microsoft.com/office/drawing/2014/main" id="{755C4E2E-2E33-408F-9F4F-38E65642685A}"/>
              </a:ext>
            </a:extLst>
          </p:cNvPr>
          <p:cNvSpPr>
            <a:spLocks noGrp="1"/>
          </p:cNvSpPr>
          <p:nvPr>
            <p:ph type="title"/>
          </p:nvPr>
        </p:nvSpPr>
        <p:spPr>
          <a:xfrm>
            <a:off x="673754" y="643467"/>
            <a:ext cx="4203045" cy="1062043"/>
          </a:xfrm>
        </p:spPr>
        <p:txBody>
          <a:bodyPr anchor="ctr">
            <a:normAutofit/>
          </a:bodyPr>
          <a:lstStyle/>
          <a:p>
            <a:pPr>
              <a:lnSpc>
                <a:spcPct val="90000"/>
              </a:lnSpc>
            </a:pPr>
            <a:r>
              <a:rPr lang="nb-NO" sz="2800" dirty="0">
                <a:solidFill>
                  <a:schemeClr val="bg1"/>
                </a:solidFill>
              </a:rPr>
              <a:t>Spelet om </a:t>
            </a:r>
            <a:r>
              <a:rPr lang="nb-NO" sz="2800" dirty="0" err="1">
                <a:solidFill>
                  <a:schemeClr val="bg1"/>
                </a:solidFill>
              </a:rPr>
              <a:t>Heilage</a:t>
            </a:r>
            <a:r>
              <a:rPr lang="nb-NO" sz="2800" dirty="0">
                <a:solidFill>
                  <a:schemeClr val="bg1"/>
                </a:solidFill>
              </a:rPr>
              <a:t> Olav– et historisk skuespill</a:t>
            </a:r>
          </a:p>
        </p:txBody>
      </p:sp>
      <p:sp>
        <p:nvSpPr>
          <p:cNvPr id="3" name="Plassholder for innhold 2">
            <a:extLst>
              <a:ext uri="{FF2B5EF4-FFF2-40B4-BE49-F238E27FC236}">
                <a16:creationId xmlns:a16="http://schemas.microsoft.com/office/drawing/2014/main" id="{0677CF62-3CDB-485A-96BE-07B76C26E0D6}"/>
              </a:ext>
            </a:extLst>
          </p:cNvPr>
          <p:cNvSpPr>
            <a:spLocks noGrp="1"/>
          </p:cNvSpPr>
          <p:nvPr>
            <p:ph idx="1"/>
          </p:nvPr>
        </p:nvSpPr>
        <p:spPr>
          <a:xfrm>
            <a:off x="556905" y="1697832"/>
            <a:ext cx="4319894" cy="4281727"/>
          </a:xfrm>
        </p:spPr>
        <p:txBody>
          <a:bodyPr>
            <a:normAutofit/>
          </a:bodyPr>
          <a:lstStyle/>
          <a:p>
            <a:pPr>
              <a:lnSpc>
                <a:spcPct val="150000"/>
              </a:lnSpc>
            </a:pPr>
            <a:r>
              <a:rPr lang="nb-NO" sz="1400" dirty="0">
                <a:solidFill>
                  <a:schemeClr val="bg1"/>
                </a:solidFill>
                <a:latin typeface="Arial" panose="020B0604020202020204" pitchFamily="34" charset="0"/>
                <a:cs typeface="Arial" panose="020B0604020202020204" pitchFamily="34" charset="0"/>
              </a:rPr>
              <a:t>Slaget ved Stiklestad den 29. juli 1030 er kanskje det mest berømte slaget i Norgeshistorien. I dette slaget mistet kong Olav Haraldsson livet. Han ble ett år etter helgenerklært, og slaget representerer i dag innføringen av kristendommen i Norge.</a:t>
            </a:r>
          </a:p>
          <a:p>
            <a:pPr>
              <a:lnSpc>
                <a:spcPct val="150000"/>
              </a:lnSpc>
            </a:pPr>
            <a:r>
              <a:rPr lang="nb-NO" sz="1400" dirty="0">
                <a:solidFill>
                  <a:schemeClr val="bg1"/>
                </a:solidFill>
                <a:latin typeface="Arial" panose="020B0604020202020204" pitchFamily="34" charset="0"/>
                <a:cs typeface="Arial" panose="020B0604020202020204" pitchFamily="34" charset="0"/>
              </a:rPr>
              <a:t>Spelet om </a:t>
            </a:r>
            <a:r>
              <a:rPr lang="nb-NO" sz="1400" dirty="0" err="1">
                <a:solidFill>
                  <a:schemeClr val="bg1"/>
                </a:solidFill>
                <a:latin typeface="Arial" panose="020B0604020202020204" pitchFamily="34" charset="0"/>
                <a:cs typeface="Arial" panose="020B0604020202020204" pitchFamily="34" charset="0"/>
              </a:rPr>
              <a:t>Heilag</a:t>
            </a:r>
            <a:r>
              <a:rPr lang="nb-NO" sz="1400" dirty="0">
                <a:solidFill>
                  <a:schemeClr val="bg1"/>
                </a:solidFill>
                <a:latin typeface="Arial" panose="020B0604020202020204" pitchFamily="34" charset="0"/>
                <a:cs typeface="Arial" panose="020B0604020202020204" pitchFamily="34" charset="0"/>
              </a:rPr>
              <a:t> Olav, gjerne kalt Stiklestadspelet, er et historisk skuespill som blir spilt i Nordens største og eldste friluftsteater hver sommer under Olsokdagene på Stiklestad Nasjonale Kultursenter</a:t>
            </a:r>
          </a:p>
          <a:p>
            <a:pPr>
              <a:lnSpc>
                <a:spcPct val="90000"/>
              </a:lnSpc>
            </a:pPr>
            <a:endParaRPr lang="nb-NO" sz="1500" dirty="0">
              <a:solidFill>
                <a:schemeClr val="bg1"/>
              </a:solidFill>
            </a:endParaRPr>
          </a:p>
          <a:p>
            <a:pPr>
              <a:lnSpc>
                <a:spcPct val="90000"/>
              </a:lnSpc>
            </a:pPr>
            <a:endParaRPr lang="nb-NO" sz="1500" dirty="0">
              <a:solidFill>
                <a:schemeClr val="bg1"/>
              </a:solidFill>
            </a:endParaRPr>
          </a:p>
        </p:txBody>
      </p:sp>
      <p:pic>
        <p:nvPicPr>
          <p:cNvPr id="5" name="Bilde 4" descr="Et bilde som inneholder tekst, gammel, gruppe&#10;&#10;Automatisk generert beskrivelse">
            <a:extLst>
              <a:ext uri="{FF2B5EF4-FFF2-40B4-BE49-F238E27FC236}">
                <a16:creationId xmlns:a16="http://schemas.microsoft.com/office/drawing/2014/main" id="{203C09EC-4A3E-4E9C-A664-BE0C1BD6F4B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0800000" flipV="1">
            <a:off x="6096001" y="1848520"/>
            <a:ext cx="5143500" cy="3148445"/>
          </a:xfrm>
          <a:prstGeom prst="rect">
            <a:avLst/>
          </a:prstGeom>
        </p:spPr>
      </p:pic>
      <p:sp>
        <p:nvSpPr>
          <p:cNvPr id="25" name="Isosceles Triangle 2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555412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descr="Et bilde som inneholder klær, person&#10;&#10;Automatisk generert beskrivelse">
            <a:extLst>
              <a:ext uri="{FF2B5EF4-FFF2-40B4-BE49-F238E27FC236}">
                <a16:creationId xmlns:a16="http://schemas.microsoft.com/office/drawing/2014/main" id="{D8A14B5E-0620-4E91-B977-7583B590EC6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537" r="-1" b="29537"/>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tel 1">
            <a:extLst>
              <a:ext uri="{FF2B5EF4-FFF2-40B4-BE49-F238E27FC236}">
                <a16:creationId xmlns:a16="http://schemas.microsoft.com/office/drawing/2014/main" id="{296C87D2-2095-486C-90FA-7A25E4BD10D4}"/>
              </a:ext>
            </a:extLst>
          </p:cNvPr>
          <p:cNvSpPr>
            <a:spLocks noGrp="1"/>
          </p:cNvSpPr>
          <p:nvPr>
            <p:ph type="title"/>
          </p:nvPr>
        </p:nvSpPr>
        <p:spPr>
          <a:xfrm>
            <a:off x="677333" y="609600"/>
            <a:ext cx="3851123" cy="1320800"/>
          </a:xfrm>
        </p:spPr>
        <p:txBody>
          <a:bodyPr>
            <a:normAutofit/>
          </a:bodyPr>
          <a:lstStyle/>
          <a:p>
            <a:pPr>
              <a:lnSpc>
                <a:spcPct val="90000"/>
              </a:lnSpc>
            </a:pPr>
            <a:r>
              <a:rPr lang="nb-NO" sz="2800" dirty="0">
                <a:latin typeface="Arial" panose="020B0604020202020204" pitchFamily="34" charset="0"/>
                <a:cs typeface="Arial" panose="020B0604020202020204" pitchFamily="34" charset="0"/>
              </a:rPr>
              <a:t>Historien bak Spelet om </a:t>
            </a:r>
            <a:r>
              <a:rPr lang="nb-NO" sz="2800" dirty="0" err="1">
                <a:latin typeface="Arial" panose="020B0604020202020204" pitchFamily="34" charset="0"/>
                <a:cs typeface="Arial" panose="020B0604020202020204" pitchFamily="34" charset="0"/>
              </a:rPr>
              <a:t>Heilag</a:t>
            </a:r>
            <a:r>
              <a:rPr lang="nb-NO" sz="2800" dirty="0">
                <a:latin typeface="Arial" panose="020B0604020202020204" pitchFamily="34" charset="0"/>
                <a:cs typeface="Arial" panose="020B0604020202020204" pitchFamily="34" charset="0"/>
              </a:rPr>
              <a:t> Olav</a:t>
            </a:r>
          </a:p>
        </p:txBody>
      </p:sp>
      <p:sp>
        <p:nvSpPr>
          <p:cNvPr id="3" name="Plassholder for innhold 2">
            <a:extLst>
              <a:ext uri="{FF2B5EF4-FFF2-40B4-BE49-F238E27FC236}">
                <a16:creationId xmlns:a16="http://schemas.microsoft.com/office/drawing/2014/main" id="{9B4808DD-C8E9-4BFA-9337-678B7C285E38}"/>
              </a:ext>
            </a:extLst>
          </p:cNvPr>
          <p:cNvSpPr>
            <a:spLocks noGrp="1"/>
          </p:cNvSpPr>
          <p:nvPr>
            <p:ph idx="1"/>
          </p:nvPr>
        </p:nvSpPr>
        <p:spPr>
          <a:xfrm>
            <a:off x="548032" y="1741026"/>
            <a:ext cx="4218701" cy="4507374"/>
          </a:xfrm>
        </p:spPr>
        <p:txBody>
          <a:bodyPr vert="horz" lIns="91440" tIns="45720" rIns="91440" bIns="45720" rtlCol="0">
            <a:normAutofit fontScale="92500" lnSpcReduction="10000"/>
          </a:bodyPr>
          <a:lstStyle/>
          <a:p>
            <a:pPr>
              <a:lnSpc>
                <a:spcPct val="150000"/>
              </a:lnSpc>
            </a:pPr>
            <a:r>
              <a:rPr lang="nb-NO" dirty="0">
                <a:latin typeface="Arial" panose="020B0604020202020204" pitchFamily="34" charset="0"/>
                <a:cs typeface="Arial" panose="020B0604020202020204" pitchFamily="34" charset="0"/>
              </a:rPr>
              <a:t>Spelet er en dramatisering av hendelsene på gården Sul i dagene før slaget på Stiklestad i året 1030. Spelet er en blanding av fri dikting og historiske hendelser omtalt i Snorre Sturlasons kongesagaer – Heimskringla. </a:t>
            </a:r>
          </a:p>
          <a:p>
            <a:pPr>
              <a:lnSpc>
                <a:spcPct val="150000"/>
              </a:lnSpc>
            </a:pPr>
            <a:r>
              <a:rPr lang="nb-NO" dirty="0">
                <a:latin typeface="Arial" panose="020B0604020202020204" pitchFamily="34" charset="0"/>
                <a:cs typeface="Arial" panose="020B0604020202020204" pitchFamily="34" charset="0"/>
              </a:rPr>
              <a:t>Teksten til Spelet om </a:t>
            </a:r>
            <a:r>
              <a:rPr lang="nb-NO" dirty="0" err="1">
                <a:latin typeface="Arial" panose="020B0604020202020204" pitchFamily="34" charset="0"/>
                <a:cs typeface="Arial" panose="020B0604020202020204" pitchFamily="34" charset="0"/>
              </a:rPr>
              <a:t>Heilag</a:t>
            </a:r>
            <a:r>
              <a:rPr lang="nb-NO" dirty="0">
                <a:latin typeface="Arial" panose="020B0604020202020204" pitchFamily="34" charset="0"/>
                <a:cs typeface="Arial" panose="020B0604020202020204" pitchFamily="34" charset="0"/>
              </a:rPr>
              <a:t> Olav er skrevet av Olav Gullvåg og  musikken er komponert av Paul Okkenhaug. </a:t>
            </a:r>
          </a:p>
          <a:p>
            <a:pPr>
              <a:lnSpc>
                <a:spcPct val="150000"/>
              </a:lnSpc>
            </a:pPr>
            <a:r>
              <a:rPr lang="nb-NO" dirty="0">
                <a:latin typeface="Arial" panose="020B0604020202020204" pitchFamily="34" charset="0"/>
                <a:cs typeface="Arial" panose="020B0604020202020204" pitchFamily="34" charset="0"/>
              </a:rPr>
              <a:t>Spelet ble første gang satt opp i 1954.</a:t>
            </a:r>
          </a:p>
          <a:p>
            <a:pPr>
              <a:lnSpc>
                <a:spcPct val="90000"/>
              </a:lnSpc>
            </a:pPr>
            <a:endParaRPr lang="nb-NO"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46705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ACC68F-5124-4E79-B530-8C63866F6FF3}"/>
              </a:ext>
            </a:extLst>
          </p:cNvPr>
          <p:cNvSpPr>
            <a:spLocks noGrp="1"/>
          </p:cNvSpPr>
          <p:nvPr>
            <p:ph type="title"/>
          </p:nvPr>
        </p:nvSpPr>
        <p:spPr>
          <a:xfrm>
            <a:off x="5536734" y="609600"/>
            <a:ext cx="3737268" cy="1320800"/>
          </a:xfrm>
        </p:spPr>
        <p:txBody>
          <a:bodyPr>
            <a:normAutofit/>
          </a:bodyPr>
          <a:lstStyle/>
          <a:p>
            <a:pPr>
              <a:lnSpc>
                <a:spcPct val="90000"/>
              </a:lnSpc>
            </a:pPr>
            <a:r>
              <a:rPr lang="nb-NO" sz="3100"/>
              <a:t>I Spelhandboka skriv Roar </a:t>
            </a:r>
            <a:r>
              <a:rPr lang="nb-NO" sz="3100" err="1"/>
              <a:t>Tromsdal</a:t>
            </a:r>
            <a:r>
              <a:rPr lang="nb-NO" sz="3100"/>
              <a:t>:</a:t>
            </a:r>
          </a:p>
        </p:txBody>
      </p:sp>
      <p:sp>
        <p:nvSpPr>
          <p:cNvPr id="3" name="Plassholder for innhold 2">
            <a:extLst>
              <a:ext uri="{FF2B5EF4-FFF2-40B4-BE49-F238E27FC236}">
                <a16:creationId xmlns:a16="http://schemas.microsoft.com/office/drawing/2014/main" id="{ABA8807C-DB2C-4A53-A2EA-F91137BD62A5}"/>
              </a:ext>
            </a:extLst>
          </p:cNvPr>
          <p:cNvSpPr>
            <a:spLocks noGrp="1"/>
          </p:cNvSpPr>
          <p:nvPr>
            <p:ph idx="1"/>
          </p:nvPr>
        </p:nvSpPr>
        <p:spPr>
          <a:xfrm>
            <a:off x="5209562" y="2160589"/>
            <a:ext cx="5496109" cy="3911438"/>
          </a:xfrm>
        </p:spPr>
        <p:txBody>
          <a:bodyPr vert="horz" lIns="91440" tIns="45720" rIns="91440" bIns="45720" rtlCol="0">
            <a:normAutofit fontScale="70000" lnSpcReduction="20000"/>
          </a:bodyPr>
          <a:lstStyle/>
          <a:p>
            <a:pPr>
              <a:lnSpc>
                <a:spcPct val="90000"/>
              </a:lnSpc>
            </a:pPr>
            <a:endParaRPr lang="nb-NO" sz="1400" dirty="0"/>
          </a:p>
          <a:p>
            <a:pPr>
              <a:lnSpc>
                <a:spcPct val="150000"/>
              </a:lnSpc>
            </a:pPr>
            <a:r>
              <a:rPr lang="nb-NO" sz="2000" dirty="0">
                <a:latin typeface="Arial" panose="020B0604020202020204" pitchFamily="34" charset="0"/>
                <a:cs typeface="Arial" panose="020B0604020202020204" pitchFamily="34" charset="0"/>
              </a:rPr>
              <a:t>Spelet om </a:t>
            </a:r>
            <a:r>
              <a:rPr lang="nb-NO" sz="2000" dirty="0" err="1">
                <a:latin typeface="Arial" panose="020B0604020202020204" pitchFamily="34" charset="0"/>
                <a:cs typeface="Arial" panose="020B0604020202020204" pitchFamily="34" charset="0"/>
              </a:rPr>
              <a:t>Heilag</a:t>
            </a:r>
            <a:r>
              <a:rPr lang="nb-NO" sz="2000" dirty="0">
                <a:latin typeface="Arial" panose="020B0604020202020204" pitchFamily="34" charset="0"/>
                <a:cs typeface="Arial" panose="020B0604020202020204" pitchFamily="34" charset="0"/>
              </a:rPr>
              <a:t> Olav i utgangspunktet kun var tenkt som et beskjedent arrangement for Sul-slekta på hjemgården. Denne oppfatningen reduserer det visjonære utsynet hos initiativtakeren til Spelet, lensmann Jon </a:t>
            </a:r>
            <a:r>
              <a:rPr lang="nb-NO" sz="2000" dirty="0" err="1">
                <a:latin typeface="Arial" panose="020B0604020202020204" pitchFamily="34" charset="0"/>
                <a:cs typeface="Arial" panose="020B0604020202020204" pitchFamily="34" charset="0"/>
              </a:rPr>
              <a:t>Suul</a:t>
            </a:r>
            <a:r>
              <a:rPr lang="nb-NO" sz="2000" dirty="0">
                <a:latin typeface="Arial" panose="020B0604020202020204" pitchFamily="34" charset="0"/>
                <a:cs typeface="Arial" panose="020B0604020202020204" pitchFamily="34" charset="0"/>
              </a:rPr>
              <a:t>. </a:t>
            </a:r>
          </a:p>
          <a:p>
            <a:pPr>
              <a:lnSpc>
                <a:spcPct val="160000"/>
              </a:lnSpc>
            </a:pPr>
            <a:r>
              <a:rPr lang="nb-NO" sz="2000" dirty="0">
                <a:latin typeface="Arial" panose="020B0604020202020204" pitchFamily="34" charset="0"/>
                <a:cs typeface="Arial" panose="020B0604020202020204" pitchFamily="34" charset="0"/>
              </a:rPr>
              <a:t>Allerede i 1945 ba Jon </a:t>
            </a:r>
            <a:r>
              <a:rPr lang="nb-NO" sz="2000" dirty="0" err="1">
                <a:latin typeface="Arial" panose="020B0604020202020204" pitchFamily="34" charset="0"/>
                <a:cs typeface="Arial" panose="020B0604020202020204" pitchFamily="34" charset="0"/>
              </a:rPr>
              <a:t>Suul</a:t>
            </a:r>
            <a:r>
              <a:rPr lang="nb-NO" sz="2000" dirty="0">
                <a:latin typeface="Arial" panose="020B0604020202020204" pitchFamily="34" charset="0"/>
                <a:cs typeface="Arial" panose="020B0604020202020204" pitchFamily="34" charset="0"/>
              </a:rPr>
              <a:t> Olav Gullvåg skrive et historisk tablå om hendingene som Snorre skildrer om Olav Haraldssons natterast på Sul et par dager før slaget på Stiklestad. Tanken var å framføre det på et </a:t>
            </a:r>
            <a:r>
              <a:rPr lang="nb-NO" sz="2000" dirty="0" err="1">
                <a:latin typeface="Arial" panose="020B0604020202020204" pitchFamily="34" charset="0"/>
                <a:cs typeface="Arial" panose="020B0604020202020204" pitchFamily="34" charset="0"/>
              </a:rPr>
              <a:t>grensestemne</a:t>
            </a:r>
            <a:r>
              <a:rPr lang="nb-NO" sz="2000" dirty="0">
                <a:latin typeface="Arial" panose="020B0604020202020204" pitchFamily="34" charset="0"/>
                <a:cs typeface="Arial" panose="020B0604020202020204" pitchFamily="34" charset="0"/>
              </a:rPr>
              <a:t> på hjemgården for å feire et tusenårig samkvem med broderfolket i Jämtland, sannsynligvis også inspirert av det allerede etablerte Arnljot-spelen i </a:t>
            </a:r>
            <a:r>
              <a:rPr lang="nb-NO" sz="2000" dirty="0" err="1">
                <a:latin typeface="Arial" panose="020B0604020202020204" pitchFamily="34" charset="0"/>
                <a:cs typeface="Arial" panose="020B0604020202020204" pitchFamily="34" charset="0"/>
              </a:rPr>
              <a:t>Frösön</a:t>
            </a:r>
            <a:r>
              <a:rPr lang="nb-NO" sz="2000" dirty="0">
                <a:latin typeface="Arial" panose="020B0604020202020204" pitchFamily="34" charset="0"/>
                <a:cs typeface="Arial" panose="020B0604020202020204" pitchFamily="34" charset="0"/>
              </a:rPr>
              <a:t>.</a:t>
            </a:r>
          </a:p>
          <a:p>
            <a:pPr>
              <a:lnSpc>
                <a:spcPct val="90000"/>
              </a:lnSpc>
            </a:pPr>
            <a:endParaRPr lang="nb-NO" sz="1400" dirty="0">
              <a:latin typeface="Arial" panose="020B0604020202020204" pitchFamily="34" charset="0"/>
              <a:cs typeface="Arial" panose="020B0604020202020204" pitchFamily="34" charset="0"/>
            </a:endParaRPr>
          </a:p>
          <a:p>
            <a:pPr>
              <a:lnSpc>
                <a:spcPct val="90000"/>
              </a:lnSpc>
            </a:pPr>
            <a:endParaRPr lang="nb-NO" sz="1400" dirty="0">
              <a:latin typeface="Arial" panose="020B0604020202020204" pitchFamily="34" charset="0"/>
              <a:cs typeface="Arial" panose="020B0604020202020204" pitchFamily="34" charset="0"/>
            </a:endParaRPr>
          </a:p>
          <a:p>
            <a:pPr>
              <a:lnSpc>
                <a:spcPct val="90000"/>
              </a:lnSpc>
            </a:pPr>
            <a:endParaRPr lang="nb-NO" sz="1400" dirty="0">
              <a:latin typeface="Arial" panose="020B0604020202020204" pitchFamily="34" charset="0"/>
              <a:cs typeface="Arial" panose="020B0604020202020204" pitchFamily="34" charset="0"/>
            </a:endParaRPr>
          </a:p>
        </p:txBody>
      </p:sp>
      <p:pic>
        <p:nvPicPr>
          <p:cNvPr id="5" name="Bilde 4" descr="Et bilde som inneholder tekst&#10;&#10;Automatisk generert beskrivelse">
            <a:extLst>
              <a:ext uri="{FF2B5EF4-FFF2-40B4-BE49-F238E27FC236}">
                <a16:creationId xmlns:a16="http://schemas.microsoft.com/office/drawing/2014/main" id="{39BD95B6-B904-4E5C-944C-0E520EC906C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528"/>
          <a:stretch/>
        </p:blipFill>
        <p:spPr>
          <a:xfrm>
            <a:off x="-1" y="0"/>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858958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3E862-0E5F-0455-5BF0-1221DB5FDA90}"/>
              </a:ext>
            </a:extLst>
          </p:cNvPr>
          <p:cNvSpPr>
            <a:spLocks noGrp="1"/>
          </p:cNvSpPr>
          <p:nvPr>
            <p:ph type="title"/>
          </p:nvPr>
        </p:nvSpPr>
        <p:spPr>
          <a:xfrm>
            <a:off x="5536734" y="609600"/>
            <a:ext cx="3737268" cy="1320800"/>
          </a:xfrm>
        </p:spPr>
        <p:txBody>
          <a:bodyPr>
            <a:normAutofit/>
          </a:bodyPr>
          <a:lstStyle/>
          <a:p>
            <a:r>
              <a:rPr lang="en-US" err="1"/>
              <a:t>Fortsettelse</a:t>
            </a:r>
          </a:p>
        </p:txBody>
      </p:sp>
      <p:sp>
        <p:nvSpPr>
          <p:cNvPr id="3" name="Content Placeholder 2">
            <a:extLst>
              <a:ext uri="{FF2B5EF4-FFF2-40B4-BE49-F238E27FC236}">
                <a16:creationId xmlns:a16="http://schemas.microsoft.com/office/drawing/2014/main" id="{F27D7399-A1FC-4B2A-DAEB-371A85DDCDEE}"/>
              </a:ext>
            </a:extLst>
          </p:cNvPr>
          <p:cNvSpPr>
            <a:spLocks noGrp="1"/>
          </p:cNvSpPr>
          <p:nvPr>
            <p:ph idx="1"/>
          </p:nvPr>
        </p:nvSpPr>
        <p:spPr>
          <a:xfrm>
            <a:off x="5198724" y="1369479"/>
            <a:ext cx="6472720" cy="5031321"/>
          </a:xfrm>
        </p:spPr>
        <p:txBody>
          <a:bodyPr vert="horz" lIns="91440" tIns="45720" rIns="91440" bIns="45720" rtlCol="0">
            <a:normAutofit fontScale="92500" lnSpcReduction="20000"/>
          </a:bodyPr>
          <a:lstStyle/>
          <a:p>
            <a:pPr>
              <a:lnSpc>
                <a:spcPct val="170000"/>
              </a:lnSpc>
            </a:pPr>
            <a:r>
              <a:rPr lang="nb-NO" sz="1100" dirty="0">
                <a:ea typeface="+mn-lt"/>
                <a:cs typeface="+mn-lt"/>
              </a:rPr>
              <a:t> </a:t>
            </a:r>
            <a:r>
              <a:rPr lang="nb-NO" sz="1500" dirty="0">
                <a:latin typeface="Arial" panose="020B0604020202020204" pitchFamily="34" charset="0"/>
                <a:ea typeface="+mn-lt"/>
                <a:cs typeface="Arial" panose="020B0604020202020204" pitchFamily="34" charset="0"/>
              </a:rPr>
              <a:t>I takkebrevet Jon Sul sendte 16. juni 1949 til Gullvåg da han mottok første manusutkast av «Natterast på Sul», skriver han at han planlegger å få stykket framført på slektsgården i Sul «for kronprinsen og ellers </a:t>
            </a:r>
            <a:r>
              <a:rPr lang="nb-NO" sz="1500" dirty="0" err="1">
                <a:latin typeface="Arial" panose="020B0604020202020204" pitchFamily="34" charset="0"/>
                <a:ea typeface="+mn-lt"/>
                <a:cs typeface="Arial" panose="020B0604020202020204" pitchFamily="34" charset="0"/>
              </a:rPr>
              <a:t>mykje</a:t>
            </a:r>
            <a:r>
              <a:rPr lang="nb-NO" sz="1500" dirty="0">
                <a:latin typeface="Arial" panose="020B0604020202020204" pitchFamily="34" charset="0"/>
                <a:ea typeface="+mn-lt"/>
                <a:cs typeface="Arial" panose="020B0604020202020204" pitchFamily="34" charset="0"/>
              </a:rPr>
              <a:t> bra folk </a:t>
            </a:r>
            <a:r>
              <a:rPr lang="nb-NO" sz="1500" dirty="0" err="1">
                <a:latin typeface="Arial" panose="020B0604020202020204" pitchFamily="34" charset="0"/>
                <a:ea typeface="+mn-lt"/>
                <a:cs typeface="Arial" panose="020B0604020202020204" pitchFamily="34" charset="0"/>
              </a:rPr>
              <a:t>frå</a:t>
            </a:r>
            <a:r>
              <a:rPr lang="nb-NO" sz="1500" dirty="0">
                <a:latin typeface="Arial" panose="020B0604020202020204" pitchFamily="34" charset="0"/>
                <a:ea typeface="+mn-lt"/>
                <a:cs typeface="Arial" panose="020B0604020202020204" pitchFamily="34" charset="0"/>
              </a:rPr>
              <a:t> Trøndelag og Jamtland».1 Ikke mye preg av et beskjedent </a:t>
            </a:r>
            <a:r>
              <a:rPr lang="nb-NO" sz="1500" dirty="0" err="1">
                <a:latin typeface="Arial" panose="020B0604020202020204" pitchFamily="34" charset="0"/>
                <a:ea typeface="+mn-lt"/>
                <a:cs typeface="Arial" panose="020B0604020202020204" pitchFamily="34" charset="0"/>
              </a:rPr>
              <a:t>slektstemne</a:t>
            </a:r>
            <a:r>
              <a:rPr lang="nb-NO" sz="1500" dirty="0">
                <a:latin typeface="Arial" panose="020B0604020202020204" pitchFamily="34" charset="0"/>
                <a:ea typeface="+mn-lt"/>
                <a:cs typeface="Arial" panose="020B0604020202020204" pitchFamily="34" charset="0"/>
              </a:rPr>
              <a:t> i denne ambisiøse programerklæringen.</a:t>
            </a:r>
            <a:endParaRPr lang="en-US" sz="1500" dirty="0">
              <a:latin typeface="Arial" panose="020B0604020202020204" pitchFamily="34" charset="0"/>
              <a:ea typeface="+mn-lt"/>
              <a:cs typeface="Arial" panose="020B0604020202020204" pitchFamily="34" charset="0"/>
            </a:endParaRPr>
          </a:p>
          <a:p>
            <a:pPr>
              <a:lnSpc>
                <a:spcPct val="90000"/>
              </a:lnSpc>
            </a:pPr>
            <a:r>
              <a:rPr lang="nn-NO" sz="1500" dirty="0">
                <a:latin typeface="Arial" panose="020B0604020202020204" pitchFamily="34" charset="0"/>
                <a:ea typeface="+mn-lt"/>
                <a:cs typeface="Arial" panose="020B0604020202020204" pitchFamily="34" charset="0"/>
                <a:hlinkClick r:id="rId2"/>
              </a:rPr>
              <a:t>Spelet om heilag </a:t>
            </a:r>
            <a:r>
              <a:rPr lang="nn-NO" sz="1500" dirty="0" err="1">
                <a:latin typeface="Arial" panose="020B0604020202020204" pitchFamily="34" charset="0"/>
                <a:ea typeface="+mn-lt"/>
                <a:cs typeface="Arial" panose="020B0604020202020204" pitchFamily="34" charset="0"/>
                <a:hlinkClick r:id="rId2"/>
              </a:rPr>
              <a:t>olav</a:t>
            </a:r>
            <a:r>
              <a:rPr lang="nn-NO" sz="1500" dirty="0">
                <a:latin typeface="Arial" panose="020B0604020202020204" pitchFamily="34" charset="0"/>
                <a:ea typeface="+mn-lt"/>
                <a:cs typeface="Arial" panose="020B0604020202020204" pitchFamily="34" charset="0"/>
                <a:hlinkClick r:id="rId2"/>
              </a:rPr>
              <a:t> – alle </a:t>
            </a:r>
            <a:r>
              <a:rPr lang="nn-NO" sz="1500" dirty="0" err="1">
                <a:latin typeface="Arial" panose="020B0604020202020204" pitchFamily="34" charset="0"/>
                <a:ea typeface="+mn-lt"/>
                <a:cs typeface="Arial" panose="020B0604020202020204" pitchFamily="34" charset="0"/>
                <a:hlinkClick r:id="rId2"/>
              </a:rPr>
              <a:t>spels</a:t>
            </a:r>
            <a:r>
              <a:rPr lang="nn-NO" sz="1500" dirty="0">
                <a:latin typeface="Arial" panose="020B0604020202020204" pitchFamily="34" charset="0"/>
                <a:ea typeface="+mn-lt"/>
                <a:cs typeface="Arial" panose="020B0604020202020204" pitchFamily="34" charset="0"/>
                <a:hlinkClick r:id="rId2"/>
              </a:rPr>
              <a:t> mor? (spelhandboka.no)</a:t>
            </a:r>
            <a:endParaRPr lang="nb-NO" sz="1500" dirty="0">
              <a:latin typeface="Arial" panose="020B0604020202020204" pitchFamily="34" charset="0"/>
              <a:ea typeface="+mn-lt"/>
              <a:cs typeface="Arial" panose="020B0604020202020204" pitchFamily="34" charset="0"/>
            </a:endParaRPr>
          </a:p>
          <a:p>
            <a:pPr>
              <a:lnSpc>
                <a:spcPct val="90000"/>
              </a:lnSpc>
            </a:pPr>
            <a:r>
              <a:rPr lang="nb-NO" sz="1500" dirty="0">
                <a:latin typeface="Arial" panose="020B0604020202020204" pitchFamily="34" charset="0"/>
                <a:ea typeface="+mn-lt"/>
                <a:cs typeface="Arial" panose="020B0604020202020204" pitchFamily="34" charset="0"/>
              </a:rPr>
              <a:t>Sitat fra brev Gullvåg skrev til lensmann Jon </a:t>
            </a:r>
            <a:r>
              <a:rPr lang="nb-NO" sz="1500" dirty="0" err="1">
                <a:latin typeface="Arial" panose="020B0604020202020204" pitchFamily="34" charset="0"/>
                <a:ea typeface="+mn-lt"/>
                <a:cs typeface="Arial" panose="020B0604020202020204" pitchFamily="34" charset="0"/>
              </a:rPr>
              <a:t>Suul</a:t>
            </a:r>
            <a:endParaRPr lang="nn-NO" sz="1500" dirty="0">
              <a:latin typeface="Arial" panose="020B0604020202020204" pitchFamily="34" charset="0"/>
              <a:cs typeface="Arial" panose="020B0604020202020204" pitchFamily="34" charset="0"/>
            </a:endParaRPr>
          </a:p>
          <a:p>
            <a:pPr>
              <a:lnSpc>
                <a:spcPct val="170000"/>
              </a:lnSpc>
            </a:pPr>
            <a:r>
              <a:rPr lang="nb-NO" sz="1500" dirty="0">
                <a:latin typeface="Arial" panose="020B0604020202020204" pitchFamily="34" charset="0"/>
                <a:ea typeface="+mn-lt"/>
                <a:cs typeface="Arial" panose="020B0604020202020204" pitchFamily="34" charset="0"/>
              </a:rPr>
              <a:t>I et brev  til lensmann Jon </a:t>
            </a:r>
            <a:r>
              <a:rPr lang="nb-NO" sz="1500" dirty="0" err="1">
                <a:latin typeface="Arial" panose="020B0604020202020204" pitchFamily="34" charset="0"/>
                <a:ea typeface="+mn-lt"/>
                <a:cs typeface="Arial" panose="020B0604020202020204" pitchFamily="34" charset="0"/>
              </a:rPr>
              <a:t>Suul</a:t>
            </a:r>
            <a:r>
              <a:rPr lang="nb-NO" sz="1500" dirty="0">
                <a:latin typeface="Arial" panose="020B0604020202020204" pitchFamily="34" charset="0"/>
                <a:ea typeface="+mn-lt"/>
                <a:cs typeface="Arial" panose="020B0604020202020204" pitchFamily="34" charset="0"/>
              </a:rPr>
              <a:t>, datert den 8.desember 1949,( ( nytt utkast) skriver han: </a:t>
            </a:r>
            <a:endParaRPr lang="en-US" sz="1500" dirty="0">
              <a:latin typeface="Arial" panose="020B0604020202020204" pitchFamily="34" charset="0"/>
              <a:ea typeface="+mn-lt"/>
              <a:cs typeface="Arial" panose="020B0604020202020204" pitchFamily="34" charset="0"/>
            </a:endParaRPr>
          </a:p>
          <a:p>
            <a:pPr>
              <a:lnSpc>
                <a:spcPct val="170000"/>
              </a:lnSpc>
            </a:pPr>
            <a:r>
              <a:rPr lang="nb-NO" sz="1500" i="1" dirty="0">
                <a:latin typeface="Arial" panose="020B0604020202020204" pitchFamily="34" charset="0"/>
                <a:ea typeface="+mn-lt"/>
                <a:cs typeface="Arial" panose="020B0604020202020204" pitchFamily="34" charset="0"/>
              </a:rPr>
              <a:t> - So nære vegen </a:t>
            </a:r>
            <a:r>
              <a:rPr lang="nb-NO" sz="1500" i="1" dirty="0" err="1">
                <a:latin typeface="Arial" panose="020B0604020202020204" pitchFamily="34" charset="0"/>
                <a:ea typeface="+mn-lt"/>
                <a:cs typeface="Arial" panose="020B0604020202020204" pitchFamily="34" charset="0"/>
              </a:rPr>
              <a:t>Sulgarden</a:t>
            </a:r>
            <a:r>
              <a:rPr lang="nb-NO" sz="1500" i="1" dirty="0">
                <a:latin typeface="Arial" panose="020B0604020202020204" pitchFamily="34" charset="0"/>
                <a:ea typeface="+mn-lt"/>
                <a:cs typeface="Arial" panose="020B0604020202020204" pitchFamily="34" charset="0"/>
              </a:rPr>
              <a:t> ligg er det nok uråd å </a:t>
            </a:r>
            <a:r>
              <a:rPr lang="nb-NO" sz="1500" i="1" dirty="0" err="1">
                <a:latin typeface="Arial" panose="020B0604020202020204" pitchFamily="34" charset="0"/>
                <a:ea typeface="+mn-lt"/>
                <a:cs typeface="Arial" panose="020B0604020202020204" pitchFamily="34" charset="0"/>
              </a:rPr>
              <a:t>halda</a:t>
            </a:r>
            <a:r>
              <a:rPr lang="nb-NO" sz="1500" i="1" dirty="0">
                <a:latin typeface="Arial" panose="020B0604020202020204" pitchFamily="34" charset="0"/>
                <a:ea typeface="+mn-lt"/>
                <a:cs typeface="Arial" panose="020B0604020202020204" pitchFamily="34" charset="0"/>
              </a:rPr>
              <a:t> </a:t>
            </a:r>
            <a:r>
              <a:rPr lang="nb-NO" sz="1500" i="1" dirty="0" err="1">
                <a:latin typeface="Arial" panose="020B0604020202020204" pitchFamily="34" charset="0"/>
                <a:ea typeface="+mn-lt"/>
                <a:cs typeface="Arial" panose="020B0604020202020204" pitchFamily="34" charset="0"/>
              </a:rPr>
              <a:t>stemne</a:t>
            </a:r>
            <a:r>
              <a:rPr lang="nb-NO" sz="1500" i="1" dirty="0">
                <a:latin typeface="Arial" panose="020B0604020202020204" pitchFamily="34" charset="0"/>
                <a:ea typeface="+mn-lt"/>
                <a:cs typeface="Arial" panose="020B0604020202020204" pitchFamily="34" charset="0"/>
              </a:rPr>
              <a:t> der. Men amfiet som er skissert, ser lugum ut. Kunne </a:t>
            </a:r>
            <a:r>
              <a:rPr lang="nb-NO" sz="1500" i="1" dirty="0" err="1">
                <a:latin typeface="Arial" panose="020B0604020202020204" pitchFamily="34" charset="0"/>
                <a:ea typeface="+mn-lt"/>
                <a:cs typeface="Arial" panose="020B0604020202020204" pitchFamily="34" charset="0"/>
              </a:rPr>
              <a:t>ein</a:t>
            </a:r>
            <a:r>
              <a:rPr lang="nb-NO" sz="1500" i="1" dirty="0">
                <a:latin typeface="Arial" panose="020B0604020202020204" pitchFamily="34" charset="0"/>
                <a:ea typeface="+mn-lt"/>
                <a:cs typeface="Arial" panose="020B0604020202020204" pitchFamily="34" charset="0"/>
              </a:rPr>
              <a:t> </a:t>
            </a:r>
            <a:r>
              <a:rPr lang="nb-NO" sz="1500" i="1" dirty="0" err="1">
                <a:latin typeface="Arial" panose="020B0604020202020204" pitchFamily="34" charset="0"/>
                <a:ea typeface="+mn-lt"/>
                <a:cs typeface="Arial" panose="020B0604020202020204" pitchFamily="34" charset="0"/>
              </a:rPr>
              <a:t>setja</a:t>
            </a:r>
            <a:r>
              <a:rPr lang="nb-NO" sz="1500" i="1" dirty="0">
                <a:latin typeface="Arial" panose="020B0604020202020204" pitchFamily="34" charset="0"/>
                <a:ea typeface="+mn-lt"/>
                <a:cs typeface="Arial" panose="020B0604020202020204" pitchFamily="34" charset="0"/>
              </a:rPr>
              <a:t> opp ei tilegreie der og </a:t>
            </a:r>
            <a:r>
              <a:rPr lang="nb-NO" sz="1500" i="1" dirty="0" err="1">
                <a:latin typeface="Arial" panose="020B0604020202020204" pitchFamily="34" charset="0"/>
                <a:ea typeface="+mn-lt"/>
                <a:cs typeface="Arial" panose="020B0604020202020204" pitchFamily="34" charset="0"/>
              </a:rPr>
              <a:t>improvisera</a:t>
            </a:r>
            <a:r>
              <a:rPr lang="nb-NO" sz="1500" i="1" dirty="0">
                <a:latin typeface="Arial" panose="020B0604020202020204" pitchFamily="34" charset="0"/>
                <a:ea typeface="+mn-lt"/>
                <a:cs typeface="Arial" panose="020B0604020202020204" pitchFamily="34" charset="0"/>
              </a:rPr>
              <a:t> ei </a:t>
            </a:r>
            <a:r>
              <a:rPr lang="nb-NO" sz="1500" i="1" dirty="0" err="1">
                <a:latin typeface="Arial" panose="020B0604020202020204" pitchFamily="34" charset="0"/>
                <a:ea typeface="+mn-lt"/>
                <a:cs typeface="Arial" panose="020B0604020202020204" pitchFamily="34" charset="0"/>
              </a:rPr>
              <a:t>gamaldags</a:t>
            </a:r>
            <a:r>
              <a:rPr lang="nb-NO" sz="1500" i="1" dirty="0">
                <a:latin typeface="Arial" panose="020B0604020202020204" pitchFamily="34" charset="0"/>
                <a:ea typeface="+mn-lt"/>
                <a:cs typeface="Arial" panose="020B0604020202020204" pitchFamily="34" charset="0"/>
              </a:rPr>
              <a:t> husvegg med dør, so vart det snart nok.  </a:t>
            </a:r>
            <a:r>
              <a:rPr lang="nb-NO" sz="1500" i="1" dirty="0" err="1">
                <a:latin typeface="Arial" panose="020B0604020202020204" pitchFamily="34" charset="0"/>
                <a:ea typeface="+mn-lt"/>
                <a:cs typeface="Arial" panose="020B0604020202020204" pitchFamily="34" charset="0"/>
              </a:rPr>
              <a:t>Eg</a:t>
            </a:r>
            <a:r>
              <a:rPr lang="nb-NO" sz="1500" i="1" dirty="0">
                <a:latin typeface="Arial" panose="020B0604020202020204" pitchFamily="34" charset="0"/>
                <a:ea typeface="+mn-lt"/>
                <a:cs typeface="Arial" panose="020B0604020202020204" pitchFamily="34" charset="0"/>
              </a:rPr>
              <a:t> har laga til </a:t>
            </a:r>
            <a:r>
              <a:rPr lang="nb-NO" sz="1500" i="1" dirty="0" err="1">
                <a:latin typeface="Arial" panose="020B0604020202020204" pitchFamily="34" charset="0"/>
                <a:ea typeface="+mn-lt"/>
                <a:cs typeface="Arial" panose="020B0604020202020204" pitchFamily="34" charset="0"/>
              </a:rPr>
              <a:t>ein</a:t>
            </a:r>
            <a:r>
              <a:rPr lang="nb-NO" sz="1500" i="1" dirty="0">
                <a:latin typeface="Arial" panose="020B0604020202020204" pitchFamily="34" charset="0"/>
                <a:ea typeface="+mn-lt"/>
                <a:cs typeface="Arial" panose="020B0604020202020204" pitchFamily="34" charset="0"/>
              </a:rPr>
              <a:t> «</a:t>
            </a:r>
            <a:r>
              <a:rPr lang="nb-NO" sz="1500" i="1" dirty="0" err="1">
                <a:latin typeface="Arial" panose="020B0604020202020204" pitchFamily="34" charset="0"/>
                <a:ea typeface="+mn-lt"/>
                <a:cs typeface="Arial" panose="020B0604020202020204" pitchFamily="34" charset="0"/>
              </a:rPr>
              <a:t>Prologus</a:t>
            </a:r>
            <a:r>
              <a:rPr lang="nb-NO" sz="1500" i="1" dirty="0">
                <a:latin typeface="Arial" panose="020B0604020202020204" pitchFamily="34" charset="0"/>
                <a:ea typeface="+mn-lt"/>
                <a:cs typeface="Arial" panose="020B0604020202020204" pitchFamily="34" charset="0"/>
              </a:rPr>
              <a:t>» som kan hjelpe på, om då dette stykket i det heile skulle koma på tale</a:t>
            </a:r>
            <a:endParaRPr lang="nb-NO" sz="1500" dirty="0">
              <a:latin typeface="Arial" panose="020B0604020202020204" pitchFamily="34" charset="0"/>
              <a:cs typeface="Arial" panose="020B0604020202020204" pitchFamily="34" charset="0"/>
            </a:endParaRPr>
          </a:p>
          <a:p>
            <a:pPr>
              <a:lnSpc>
                <a:spcPct val="90000"/>
              </a:lnSpc>
            </a:pPr>
            <a:endParaRPr lang="nn-NO" sz="1100" dirty="0"/>
          </a:p>
          <a:p>
            <a:pPr>
              <a:lnSpc>
                <a:spcPct val="90000"/>
              </a:lnSpc>
            </a:pPr>
            <a:endParaRPr lang="en-US" sz="1100" dirty="0"/>
          </a:p>
        </p:txBody>
      </p:sp>
      <p:pic>
        <p:nvPicPr>
          <p:cNvPr id="5" name="Bilde 4" descr="Et bilde som inneholder tekst&#10;&#10;Automatisk generert beskrivelse">
            <a:extLst>
              <a:ext uri="{FF2B5EF4-FFF2-40B4-BE49-F238E27FC236}">
                <a16:creationId xmlns:a16="http://schemas.microsoft.com/office/drawing/2014/main" id="{309D71F3-8768-485F-A9ED-148CF782B3E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528"/>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0244567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E71224-CA45-446E-BC8C-2C531063EDE0}"/>
              </a:ext>
            </a:extLst>
          </p:cNvPr>
          <p:cNvSpPr>
            <a:spLocks noGrp="1"/>
          </p:cNvSpPr>
          <p:nvPr>
            <p:ph type="title"/>
          </p:nvPr>
        </p:nvSpPr>
        <p:spPr>
          <a:xfrm>
            <a:off x="708916" y="609600"/>
            <a:ext cx="8565085" cy="869879"/>
          </a:xfrm>
        </p:spPr>
        <p:txBody>
          <a:bodyPr anchor="t">
            <a:normAutofit/>
          </a:bodyPr>
          <a:lstStyle/>
          <a:p>
            <a:r>
              <a:rPr lang="nb-NO" dirty="0"/>
              <a:t>Bakgrunnen for Spelet om </a:t>
            </a:r>
            <a:r>
              <a:rPr lang="nb-NO" dirty="0" err="1"/>
              <a:t>Heilage</a:t>
            </a:r>
            <a:r>
              <a:rPr lang="nb-NO" dirty="0"/>
              <a:t> Olav</a:t>
            </a:r>
          </a:p>
        </p:txBody>
      </p:sp>
      <p:sp>
        <p:nvSpPr>
          <p:cNvPr id="3" name="Plassholder for innhold 2">
            <a:extLst>
              <a:ext uri="{FF2B5EF4-FFF2-40B4-BE49-F238E27FC236}">
                <a16:creationId xmlns:a16="http://schemas.microsoft.com/office/drawing/2014/main" id="{21B001F2-0A32-4EFD-AA07-616BF51EDDA6}"/>
              </a:ext>
            </a:extLst>
          </p:cNvPr>
          <p:cNvSpPr>
            <a:spLocks noGrp="1"/>
          </p:cNvSpPr>
          <p:nvPr>
            <p:ph idx="1"/>
          </p:nvPr>
        </p:nvSpPr>
        <p:spPr>
          <a:xfrm>
            <a:off x="513708" y="1479479"/>
            <a:ext cx="6452171" cy="4849402"/>
          </a:xfrm>
        </p:spPr>
        <p:txBody>
          <a:bodyPr vert="horz" lIns="91440" tIns="45720" rIns="91440" bIns="45720" rtlCol="0">
            <a:normAutofit fontScale="25000" lnSpcReduction="20000"/>
          </a:bodyPr>
          <a:lstStyle/>
          <a:p>
            <a:pPr marL="0" indent="0">
              <a:lnSpc>
                <a:spcPct val="90000"/>
              </a:lnSpc>
              <a:buNone/>
            </a:pPr>
            <a:endParaRPr lang="nb-NO" sz="1000" dirty="0">
              <a:latin typeface="Arial" panose="020B0604020202020204" pitchFamily="34" charset="0"/>
              <a:cs typeface="Arial" panose="020B0604020202020204" pitchFamily="34" charset="0"/>
            </a:endParaRPr>
          </a:p>
          <a:p>
            <a:pPr marL="0" indent="0">
              <a:lnSpc>
                <a:spcPct val="150000"/>
              </a:lnSpc>
              <a:buNone/>
            </a:pPr>
            <a:r>
              <a:rPr lang="nb-NO" sz="5600" dirty="0">
                <a:latin typeface="Arial" panose="020B0604020202020204" pitchFamily="34" charset="0"/>
                <a:cs typeface="Arial" panose="020B0604020202020204" pitchFamily="34" charset="0"/>
              </a:rPr>
              <a:t>Olav ville kristne Norge, noe som ga han mange fiender. De trodde på sine gamle guder, og ville fortsette med det. Danskekongen ble en av fiendene hans, og derfor flyktet Olav til </a:t>
            </a:r>
            <a:r>
              <a:rPr lang="nb-NO" sz="5600" dirty="0" err="1">
                <a:latin typeface="Arial" panose="020B0604020202020204" pitchFamily="34" charset="0"/>
                <a:cs typeface="Arial" panose="020B0604020202020204" pitchFamily="34" charset="0"/>
              </a:rPr>
              <a:t>Gardariket</a:t>
            </a:r>
            <a:r>
              <a:rPr lang="nb-NO" sz="5600" dirty="0">
                <a:latin typeface="Arial" panose="020B0604020202020204" pitchFamily="34" charset="0"/>
                <a:cs typeface="Arial" panose="020B0604020202020204" pitchFamily="34" charset="0"/>
              </a:rPr>
              <a:t> (det som i dag er </a:t>
            </a:r>
            <a:r>
              <a:rPr lang="nb-NO" sz="5600" dirty="0" err="1">
                <a:latin typeface="Arial" panose="020B0604020202020204" pitchFamily="34" charset="0"/>
                <a:cs typeface="Arial" panose="020B0604020202020204" pitchFamily="34" charset="0"/>
              </a:rPr>
              <a:t>Ukarina</a:t>
            </a:r>
            <a:r>
              <a:rPr lang="nb-NO" sz="5600" dirty="0">
                <a:latin typeface="Arial" panose="020B0604020202020204" pitchFamily="34" charset="0"/>
                <a:cs typeface="Arial" panose="020B0604020202020204" pitchFamily="34" charset="0"/>
              </a:rPr>
              <a:t>). </a:t>
            </a:r>
          </a:p>
          <a:p>
            <a:pPr marL="0" indent="0">
              <a:lnSpc>
                <a:spcPct val="150000"/>
              </a:lnSpc>
              <a:buNone/>
            </a:pPr>
            <a:r>
              <a:rPr lang="nb-NO" sz="5600" dirty="0">
                <a:latin typeface="Arial" panose="020B0604020202020204" pitchFamily="34" charset="0"/>
                <a:cs typeface="Arial" panose="020B0604020202020204" pitchFamily="34" charset="0"/>
              </a:rPr>
              <a:t>I drømmene sine ble Olav fortalt at han skulle tilbake til Norge igjen, og med det til grunn planla han et slag på Stiklestad. Han samlet en hær og reiste.</a:t>
            </a:r>
          </a:p>
          <a:p>
            <a:pPr marL="0" indent="0">
              <a:lnSpc>
                <a:spcPct val="150000"/>
              </a:lnSpc>
              <a:buNone/>
            </a:pPr>
            <a:r>
              <a:rPr lang="nb-NO" sz="5600" dirty="0">
                <a:latin typeface="Arial" panose="020B0604020202020204" pitchFamily="34" charset="0"/>
                <a:cs typeface="Arial" panose="020B0604020202020204" pitchFamily="34" charset="0"/>
              </a:rPr>
              <a:t>Olav kom  med hæren sin opp gjennom Sveariket (Sverige) og krysset over til Norge over til Trøndelag. De overnattet på fjellgården Sul. </a:t>
            </a:r>
          </a:p>
          <a:p>
            <a:pPr marL="0" indent="0">
              <a:lnSpc>
                <a:spcPct val="150000"/>
              </a:lnSpc>
              <a:buNone/>
            </a:pPr>
            <a:r>
              <a:rPr lang="nb-NO" sz="5600" dirty="0">
                <a:latin typeface="Arial" panose="020B0604020202020204" pitchFamily="34" charset="0"/>
                <a:cs typeface="Arial" panose="020B0604020202020204" pitchFamily="34" charset="0"/>
              </a:rPr>
              <a:t>Denne hendelsen danner grunnlaget for Spelet om </a:t>
            </a:r>
            <a:r>
              <a:rPr lang="nb-NO" sz="5600" dirty="0" err="1">
                <a:latin typeface="Arial" panose="020B0604020202020204" pitchFamily="34" charset="0"/>
                <a:cs typeface="Arial" panose="020B0604020202020204" pitchFamily="34" charset="0"/>
              </a:rPr>
              <a:t>Heilag</a:t>
            </a:r>
            <a:r>
              <a:rPr lang="nb-NO" sz="5600" dirty="0">
                <a:latin typeface="Arial" panose="020B0604020202020204" pitchFamily="34" charset="0"/>
                <a:cs typeface="Arial" panose="020B0604020202020204" pitchFamily="34" charset="0"/>
              </a:rPr>
              <a:t> Olav</a:t>
            </a:r>
          </a:p>
          <a:p>
            <a:pPr marL="0" indent="0">
              <a:lnSpc>
                <a:spcPct val="90000"/>
              </a:lnSpc>
              <a:buNone/>
            </a:pPr>
            <a:r>
              <a:rPr lang="nb-NO" sz="5600" dirty="0">
                <a:latin typeface="Arial" panose="020B0604020202020204" pitchFamily="34" charset="0"/>
                <a:cs typeface="Arial" panose="020B0604020202020204" pitchFamily="34" charset="0"/>
              </a:rPr>
              <a:t>En introduksjon / beskrivelse av samfunnet i 1030 </a:t>
            </a:r>
          </a:p>
          <a:p>
            <a:pPr>
              <a:lnSpc>
                <a:spcPct val="90000"/>
              </a:lnSpc>
            </a:pPr>
            <a:r>
              <a:rPr lang="nb-NO" sz="5600" dirty="0">
                <a:latin typeface="Arial" panose="020B0604020202020204" pitchFamily="34" charset="0"/>
                <a:ea typeface="+mn-lt"/>
                <a:cs typeface="Arial" panose="020B0604020202020204" pitchFamily="34" charset="0"/>
              </a:rPr>
              <a:t>" Det er brytningstid"</a:t>
            </a:r>
          </a:p>
          <a:p>
            <a:pPr>
              <a:lnSpc>
                <a:spcPct val="90000"/>
              </a:lnSpc>
            </a:pPr>
            <a:r>
              <a:rPr lang="nb-NO" sz="5600" dirty="0">
                <a:latin typeface="Arial" panose="020B0604020202020204" pitchFamily="34" charset="0"/>
                <a:ea typeface="+mn-lt"/>
                <a:cs typeface="Arial" panose="020B0604020202020204" pitchFamily="34" charset="0"/>
                <a:hlinkClick r:id="rId2"/>
              </a:rPr>
              <a:t>https://open.spotify.com/track/4ZKIzIIw6loSlKyWs52NSQ?si=80e2263de6414987</a:t>
            </a:r>
          </a:p>
          <a:p>
            <a:pPr>
              <a:lnSpc>
                <a:spcPct val="90000"/>
              </a:lnSpc>
            </a:pPr>
            <a:endParaRPr lang="nb-NO" sz="1000" b="1" dirty="0">
              <a:ea typeface="+mn-lt"/>
              <a:cs typeface="+mn-lt"/>
            </a:endParaRPr>
          </a:p>
          <a:p>
            <a:pPr>
              <a:lnSpc>
                <a:spcPct val="90000"/>
              </a:lnSpc>
            </a:pPr>
            <a:endParaRPr lang="nb-NO" sz="1000" dirty="0">
              <a:ea typeface="+mn-lt"/>
              <a:cs typeface="+mn-lt"/>
            </a:endParaRPr>
          </a:p>
          <a:p>
            <a:pPr>
              <a:lnSpc>
                <a:spcPct val="90000"/>
              </a:lnSpc>
            </a:pPr>
            <a:endParaRPr lang="nb-NO" sz="1000" dirty="0"/>
          </a:p>
        </p:txBody>
      </p:sp>
      <p:pic>
        <p:nvPicPr>
          <p:cNvPr id="5" name="Bilde 4" descr="Et bilde som inneholder tekst, vann, utendørs&#10;&#10;Automatisk generert beskrivelse">
            <a:extLst>
              <a:ext uri="{FF2B5EF4-FFF2-40B4-BE49-F238E27FC236}">
                <a16:creationId xmlns:a16="http://schemas.microsoft.com/office/drawing/2014/main" id="{ADC247B7-59E8-4EA0-9E32-2CAA77D55DB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916" r="-2" b="-2"/>
          <a:stretch/>
        </p:blipFill>
        <p:spPr>
          <a:xfrm>
            <a:off x="7185061" y="2717270"/>
            <a:ext cx="4592306" cy="4038232"/>
          </a:xfrm>
          <a:prstGeom prst="rect">
            <a:avLst/>
          </a:prstGeom>
        </p:spPr>
      </p:pic>
    </p:spTree>
    <p:extLst>
      <p:ext uri="{BB962C8B-B14F-4D97-AF65-F5344CB8AC3E}">
        <p14:creationId xmlns:p14="http://schemas.microsoft.com/office/powerpoint/2010/main" val="1315324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0983-D70E-11D8-F8E3-F5CCA589503A}"/>
              </a:ext>
            </a:extLst>
          </p:cNvPr>
          <p:cNvSpPr>
            <a:spLocks noGrp="1"/>
          </p:cNvSpPr>
          <p:nvPr>
            <p:ph type="title"/>
          </p:nvPr>
        </p:nvSpPr>
        <p:spPr/>
        <p:txBody>
          <a:bodyPr/>
          <a:lstStyle/>
          <a:p>
            <a:r>
              <a:rPr lang="nb-NO" dirty="0">
                <a:ea typeface="+mj-lt"/>
                <a:cs typeface="+mj-lt"/>
              </a:rPr>
              <a:t>Manus og musikk til Spelet</a:t>
            </a:r>
            <a:endParaRPr lang="en-US" dirty="0"/>
          </a:p>
        </p:txBody>
      </p:sp>
      <p:sp>
        <p:nvSpPr>
          <p:cNvPr id="3" name="Content Placeholder 2">
            <a:extLst>
              <a:ext uri="{FF2B5EF4-FFF2-40B4-BE49-F238E27FC236}">
                <a16:creationId xmlns:a16="http://schemas.microsoft.com/office/drawing/2014/main" id="{C0675011-3A6A-C03A-504E-3C5D965154E3}"/>
              </a:ext>
            </a:extLst>
          </p:cNvPr>
          <p:cNvSpPr>
            <a:spLocks noGrp="1"/>
          </p:cNvSpPr>
          <p:nvPr>
            <p:ph idx="1"/>
          </p:nvPr>
        </p:nvSpPr>
        <p:spPr>
          <a:xfrm>
            <a:off x="677334" y="1488613"/>
            <a:ext cx="8596668" cy="4759787"/>
          </a:xfrm>
        </p:spPr>
        <p:txBody>
          <a:bodyPr vert="horz" lIns="91440" tIns="45720" rIns="91440" bIns="45720" rtlCol="0" anchor="t">
            <a:normAutofit/>
          </a:bodyPr>
          <a:lstStyle/>
          <a:p>
            <a:pPr marL="0" indent="0">
              <a:lnSpc>
                <a:spcPct val="150000"/>
              </a:lnSpc>
              <a:buNone/>
            </a:pPr>
            <a:r>
              <a:rPr lang="nb-NO" sz="1400" dirty="0">
                <a:latin typeface="Arial" panose="020B0604020202020204" pitchFamily="34" charset="0"/>
                <a:cs typeface="Arial" panose="020B0604020202020204" pitchFamily="34" charset="0"/>
              </a:rPr>
              <a:t>I Spelet får vi møte folkene som bodde på gården Sul. En familie med tre barn og deres tjenestefolk. </a:t>
            </a:r>
          </a:p>
          <a:p>
            <a:pPr marL="0" indent="0">
              <a:lnSpc>
                <a:spcPct val="150000"/>
              </a:lnSpc>
              <a:buNone/>
            </a:pPr>
            <a:r>
              <a:rPr lang="nb-NO" sz="1400" dirty="0">
                <a:latin typeface="Arial" panose="020B0604020202020204" pitchFamily="34" charset="0"/>
                <a:cs typeface="Arial" panose="020B0604020202020204" pitchFamily="34" charset="0"/>
              </a:rPr>
              <a:t>Det er mor; </a:t>
            </a:r>
            <a:r>
              <a:rPr lang="nb-NO" sz="1400" dirty="0" err="1">
                <a:latin typeface="Arial" panose="020B0604020202020204" pitchFamily="34" charset="0"/>
                <a:cs typeface="Arial" panose="020B0604020202020204" pitchFamily="34" charset="0"/>
              </a:rPr>
              <a:t>Gudrid</a:t>
            </a:r>
            <a:r>
              <a:rPr lang="nb-NO" sz="1400" dirty="0">
                <a:latin typeface="Arial" panose="020B0604020202020204" pitchFamily="34" charset="0"/>
                <a:cs typeface="Arial" panose="020B0604020202020204" pitchFamily="34" charset="0"/>
              </a:rPr>
              <a:t>, far; Torgeir, to sønner og ei jente som hette Gudrun. </a:t>
            </a:r>
          </a:p>
          <a:p>
            <a:pPr marL="0" indent="0">
              <a:lnSpc>
                <a:spcPct val="150000"/>
              </a:lnSpc>
              <a:buNone/>
            </a:pPr>
            <a:r>
              <a:rPr lang="nb-NO" sz="1400" dirty="0">
                <a:latin typeface="Arial" panose="020B0604020202020204" pitchFamily="34" charset="0"/>
                <a:cs typeface="Arial" panose="020B0604020202020204" pitchFamily="34" charset="0"/>
              </a:rPr>
              <a:t>Torgeir og </a:t>
            </a:r>
            <a:r>
              <a:rPr lang="nb-NO" sz="1400" dirty="0" err="1">
                <a:latin typeface="Arial" panose="020B0604020202020204" pitchFamily="34" charset="0"/>
                <a:cs typeface="Arial" panose="020B0604020202020204" pitchFamily="34" charset="0"/>
              </a:rPr>
              <a:t>Gudrid</a:t>
            </a:r>
            <a:r>
              <a:rPr lang="nb-NO" sz="1400" dirty="0">
                <a:latin typeface="Arial" panose="020B0604020202020204" pitchFamily="34" charset="0"/>
                <a:cs typeface="Arial" panose="020B0604020202020204" pitchFamily="34" charset="0"/>
              </a:rPr>
              <a:t> er uenige om hvem de skal støtte i konflikten mellom bondehæren og kong Olavs hær.. Torgeir vil støtte Olav, men </a:t>
            </a:r>
            <a:r>
              <a:rPr lang="nb-NO" sz="1400" dirty="0" err="1">
                <a:latin typeface="Arial" panose="020B0604020202020204" pitchFamily="34" charset="0"/>
                <a:cs typeface="Arial" panose="020B0604020202020204" pitchFamily="34" charset="0"/>
              </a:rPr>
              <a:t>Gudrid</a:t>
            </a:r>
            <a:r>
              <a:rPr lang="nb-NO" sz="1400" dirty="0">
                <a:latin typeface="Arial" panose="020B0604020202020204" pitchFamily="34" charset="0"/>
                <a:cs typeface="Arial" panose="020B0604020202020204" pitchFamily="34" charset="0"/>
              </a:rPr>
              <a:t> ville støtte Tore Hund, som er leder for bondehæren, og Olavs motstander. </a:t>
            </a:r>
          </a:p>
          <a:p>
            <a:pPr marL="0" indent="0">
              <a:lnSpc>
                <a:spcPct val="150000"/>
              </a:lnSpc>
              <a:buNone/>
            </a:pPr>
            <a:r>
              <a:rPr lang="nb-NO" sz="1400" dirty="0">
                <a:latin typeface="Arial" panose="020B0604020202020204" pitchFamily="34" charset="0"/>
                <a:cs typeface="Arial" panose="020B0604020202020204" pitchFamily="34" charset="0"/>
              </a:rPr>
              <a:t>Gamal-Jostein er Torgeirs far, og Gudruns farfar som også støtter bondehæren. Han ytrer sine meninger høyt og tydelig. Gudrun søker ofte både kunnskap og trøst hos farfaren sin, og begge tror  på de gamle gudene fra norrøn mytologi og var ikke overbevist om kristendommen var den riktige  veien å gå.</a:t>
            </a:r>
          </a:p>
          <a:p>
            <a:pPr marL="0" indent="0">
              <a:lnSpc>
                <a:spcPct val="150000"/>
              </a:lnSpc>
              <a:buNone/>
            </a:pPr>
            <a:r>
              <a:rPr lang="nb-NO" sz="1400" dirty="0">
                <a:latin typeface="Arial" panose="020B0604020202020204" pitchFamily="34" charset="0"/>
                <a:cs typeface="Arial" panose="020B0604020202020204" pitchFamily="34" charset="0"/>
              </a:rPr>
              <a:t>Gudrun er preget av en hendelse (denne kommer vi tilbake til) som hadde skjedd på gården, og som gjør at hun ofte har hysteriske rier/anfall. Hun finner trøst og hjelp ved å tilbe de gamle gudene, og får hjelp av Gamal-Jostein og gårdsfolket med dette. </a:t>
            </a:r>
          </a:p>
          <a:p>
            <a:endParaRPr lang="en-US" dirty="0"/>
          </a:p>
          <a:p>
            <a:endParaRPr lang="en-US" dirty="0"/>
          </a:p>
        </p:txBody>
      </p:sp>
    </p:spTree>
    <p:extLst>
      <p:ext uri="{BB962C8B-B14F-4D97-AF65-F5344CB8AC3E}">
        <p14:creationId xmlns:p14="http://schemas.microsoft.com/office/powerpoint/2010/main" val="380181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4D01-54F7-73BA-A945-8C366F29A4F4}"/>
              </a:ext>
            </a:extLst>
          </p:cNvPr>
          <p:cNvSpPr>
            <a:spLocks noGrp="1"/>
          </p:cNvSpPr>
          <p:nvPr>
            <p:ph type="title"/>
          </p:nvPr>
        </p:nvSpPr>
        <p:spPr>
          <a:xfrm>
            <a:off x="5536734" y="609600"/>
            <a:ext cx="3737268" cy="1320800"/>
          </a:xfrm>
        </p:spPr>
        <p:txBody>
          <a:bodyPr>
            <a:normAutofit/>
          </a:bodyPr>
          <a:lstStyle/>
          <a:p>
            <a:r>
              <a:rPr lang="nb-NO" sz="2800" dirty="0"/>
              <a:t>Tormod Kolbrunarskald</a:t>
            </a:r>
          </a:p>
        </p:txBody>
      </p:sp>
      <p:sp>
        <p:nvSpPr>
          <p:cNvPr id="3" name="Content Placeholder 2">
            <a:extLst>
              <a:ext uri="{FF2B5EF4-FFF2-40B4-BE49-F238E27FC236}">
                <a16:creationId xmlns:a16="http://schemas.microsoft.com/office/drawing/2014/main" id="{13CBA4ED-93EC-1290-7B05-78B675B322E8}"/>
              </a:ext>
            </a:extLst>
          </p:cNvPr>
          <p:cNvSpPr>
            <a:spLocks noGrp="1"/>
          </p:cNvSpPr>
          <p:nvPr>
            <p:ph idx="1"/>
          </p:nvPr>
        </p:nvSpPr>
        <p:spPr>
          <a:xfrm>
            <a:off x="5209562" y="1726058"/>
            <a:ext cx="5568029" cy="4522342"/>
          </a:xfrm>
        </p:spPr>
        <p:txBody>
          <a:bodyPr vert="horz" lIns="91440" tIns="45720" rIns="91440" bIns="45720" rtlCol="0">
            <a:normAutofit fontScale="77500" lnSpcReduction="20000"/>
          </a:bodyPr>
          <a:lstStyle/>
          <a:p>
            <a:pPr>
              <a:lnSpc>
                <a:spcPct val="90000"/>
              </a:lnSpc>
            </a:pPr>
            <a:endParaRPr lang="nb-NO" sz="1300" dirty="0">
              <a:ea typeface="+mn-lt"/>
              <a:cs typeface="+mn-lt"/>
            </a:endParaRPr>
          </a:p>
          <a:p>
            <a:pPr>
              <a:lnSpc>
                <a:spcPct val="150000"/>
              </a:lnSpc>
            </a:pPr>
            <a:r>
              <a:rPr lang="nb-NO" dirty="0">
                <a:latin typeface="Arial" panose="020B0604020202020204" pitchFamily="34" charset="0"/>
                <a:ea typeface="+mn-lt"/>
                <a:cs typeface="Arial" panose="020B0604020202020204" pitchFamily="34" charset="0"/>
              </a:rPr>
              <a:t>Tormod Kolbrunarskald er Olavs skald (en som forteller og rapporterer fra hendelser og beskriver samfunnet –som en journalist eller forfatter), og kommer til gården i forkant av kong Olav og hans hær for å finne ut hvilken siden Torgeir og </a:t>
            </a:r>
            <a:r>
              <a:rPr lang="nb-NO" dirty="0" err="1">
                <a:latin typeface="Arial" panose="020B0604020202020204" pitchFamily="34" charset="0"/>
                <a:ea typeface="+mn-lt"/>
                <a:cs typeface="Arial" panose="020B0604020202020204" pitchFamily="34" charset="0"/>
              </a:rPr>
              <a:t>Gudrid</a:t>
            </a:r>
            <a:r>
              <a:rPr lang="nb-NO" dirty="0">
                <a:latin typeface="Arial" panose="020B0604020202020204" pitchFamily="34" charset="0"/>
                <a:ea typeface="+mn-lt"/>
                <a:cs typeface="Arial" panose="020B0604020202020204" pitchFamily="34" charset="0"/>
              </a:rPr>
              <a:t> støtter og for å kjenne på stemningen på gården.</a:t>
            </a:r>
          </a:p>
          <a:p>
            <a:pPr>
              <a:lnSpc>
                <a:spcPct val="150000"/>
              </a:lnSpc>
            </a:pPr>
            <a:r>
              <a:rPr lang="nb-NO" dirty="0">
                <a:latin typeface="Arial" panose="020B0604020202020204" pitchFamily="34" charset="0"/>
                <a:ea typeface="+mn-lt"/>
                <a:cs typeface="Arial" panose="020B0604020202020204" pitchFamily="34" charset="0"/>
              </a:rPr>
              <a:t> Ville kongen og hans menn bli godt mottatt eller ville de bli møtt av fiender?  </a:t>
            </a:r>
          </a:p>
          <a:p>
            <a:pPr>
              <a:lnSpc>
                <a:spcPct val="150000"/>
              </a:lnSpc>
            </a:pPr>
            <a:r>
              <a:rPr lang="nb-NO" dirty="0">
                <a:latin typeface="Arial" panose="020B0604020202020204" pitchFamily="34" charset="0"/>
                <a:ea typeface="+mn-lt"/>
                <a:cs typeface="Arial" panose="020B0604020202020204" pitchFamily="34" charset="0"/>
              </a:rPr>
              <a:t>Gamal-Jostein kommer i snakk med Kolbrunarskald og han spør om </a:t>
            </a:r>
            <a:r>
              <a:rPr lang="nb-NO" dirty="0" err="1">
                <a:latin typeface="Arial" panose="020B0604020202020204" pitchFamily="34" charset="0"/>
                <a:ea typeface="+mn-lt"/>
                <a:cs typeface="Arial" panose="020B0604020202020204" pitchFamily="34" charset="0"/>
              </a:rPr>
              <a:t>Kolbrunarskalden</a:t>
            </a:r>
            <a:r>
              <a:rPr lang="nb-NO" dirty="0">
                <a:latin typeface="Arial" panose="020B0604020202020204" pitchFamily="34" charset="0"/>
                <a:ea typeface="+mn-lt"/>
                <a:cs typeface="Arial" panose="020B0604020202020204" pitchFamily="34" charset="0"/>
              </a:rPr>
              <a:t> kan sangen om Grottekverna. Slik havner han midt oppe i </a:t>
            </a:r>
            <a:r>
              <a:rPr lang="nb-NO" dirty="0" err="1">
                <a:latin typeface="Arial" panose="020B0604020202020204" pitchFamily="34" charset="0"/>
                <a:ea typeface="+mn-lt"/>
                <a:cs typeface="Arial" panose="020B0604020202020204" pitchFamily="34" charset="0"/>
              </a:rPr>
              <a:t>Grottensangen</a:t>
            </a:r>
            <a:r>
              <a:rPr lang="nb-NO" dirty="0">
                <a:latin typeface="Arial" panose="020B0604020202020204" pitchFamily="34" charset="0"/>
                <a:ea typeface="+mn-lt"/>
                <a:cs typeface="Arial" panose="020B0604020202020204" pitchFamily="34" charset="0"/>
              </a:rPr>
              <a:t>, og tilber de gamle gudene, selv om han har sverget troskap til Olav og kristendommen. Det var ikke uvanlig at folk tvilte og var usikker på hva de skulle tro på, de gamle gudene eller kristendommen. </a:t>
            </a:r>
          </a:p>
          <a:p>
            <a:pPr>
              <a:lnSpc>
                <a:spcPct val="90000"/>
              </a:lnSpc>
            </a:pPr>
            <a:endParaRPr lang="nb-NO" sz="1300" dirty="0">
              <a:latin typeface="Arial" panose="020B0604020202020204" pitchFamily="34" charset="0"/>
              <a:ea typeface="+mn-lt"/>
              <a:cs typeface="Arial" panose="020B0604020202020204" pitchFamily="34" charset="0"/>
            </a:endParaRPr>
          </a:p>
          <a:p>
            <a:pPr>
              <a:lnSpc>
                <a:spcPct val="90000"/>
              </a:lnSpc>
            </a:pPr>
            <a:endParaRPr lang="nb-NO" sz="1300" b="1" i="1" dirty="0"/>
          </a:p>
          <a:p>
            <a:pPr>
              <a:lnSpc>
                <a:spcPct val="90000"/>
              </a:lnSpc>
            </a:pPr>
            <a:endParaRPr lang="nb-NO" sz="1300" dirty="0"/>
          </a:p>
          <a:p>
            <a:pPr>
              <a:lnSpc>
                <a:spcPct val="90000"/>
              </a:lnSpc>
            </a:pPr>
            <a:endParaRPr lang="nb-NO" sz="1300" dirty="0"/>
          </a:p>
          <a:p>
            <a:pPr>
              <a:lnSpc>
                <a:spcPct val="90000"/>
              </a:lnSpc>
            </a:pPr>
            <a:endParaRPr lang="nb-NO" sz="1300" dirty="0"/>
          </a:p>
          <a:p>
            <a:pPr>
              <a:lnSpc>
                <a:spcPct val="90000"/>
              </a:lnSpc>
            </a:pPr>
            <a:endParaRPr lang="nb-NO" sz="1300" dirty="0"/>
          </a:p>
          <a:p>
            <a:pPr>
              <a:lnSpc>
                <a:spcPct val="90000"/>
              </a:lnSpc>
            </a:pPr>
            <a:endParaRPr lang="nb-NO" sz="1300" dirty="0"/>
          </a:p>
          <a:p>
            <a:pPr>
              <a:lnSpc>
                <a:spcPct val="90000"/>
              </a:lnSpc>
            </a:pPr>
            <a:endParaRPr lang="nb-NO" sz="1300" dirty="0"/>
          </a:p>
          <a:p>
            <a:pPr>
              <a:lnSpc>
                <a:spcPct val="90000"/>
              </a:lnSpc>
            </a:pPr>
            <a:endParaRPr lang="nb-NO" sz="1300" dirty="0"/>
          </a:p>
        </p:txBody>
      </p:sp>
      <p:pic>
        <p:nvPicPr>
          <p:cNvPr id="5" name="Bilde 4" descr="Et bilde som inneholder tekst&#10;&#10;Automatisk generert beskrivelse">
            <a:extLst>
              <a:ext uri="{FF2B5EF4-FFF2-40B4-BE49-F238E27FC236}">
                <a16:creationId xmlns:a16="http://schemas.microsoft.com/office/drawing/2014/main" id="{D6655219-E864-4979-BD7B-92E2B483CAA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64" r="8147"/>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TekstSylinder 5">
            <a:extLst>
              <a:ext uri="{FF2B5EF4-FFF2-40B4-BE49-F238E27FC236}">
                <a16:creationId xmlns:a16="http://schemas.microsoft.com/office/drawing/2014/main" id="{A342A2B9-5832-48FC-A8AF-4B8680193F4E}"/>
              </a:ext>
            </a:extLst>
          </p:cNvPr>
          <p:cNvSpPr txBox="1"/>
          <p:nvPr/>
        </p:nvSpPr>
        <p:spPr>
          <a:xfrm>
            <a:off x="2314665" y="6647962"/>
            <a:ext cx="2634054" cy="200055"/>
          </a:xfrm>
          <a:prstGeom prst="rect">
            <a:avLst/>
          </a:prstGeom>
          <a:solidFill>
            <a:srgbClr val="000000"/>
          </a:solidFill>
        </p:spPr>
        <p:txBody>
          <a:bodyPr wrap="none" rtlCol="0">
            <a:spAutoFit/>
          </a:bodyPr>
          <a:lstStyle/>
          <a:p>
            <a:pPr algn="r">
              <a:spcAft>
                <a:spcPts val="600"/>
              </a:spcAft>
            </a:pPr>
            <a:r>
              <a:rPr lang="nb-NO" sz="700">
                <a:solidFill>
                  <a:srgbClr val="FFFFFF"/>
                </a:solidFill>
                <a:hlinkClick r:id="rId3" tooltip="https://en.wikipedia.org/wiki/Skald">
                  <a:extLst>
                    <a:ext uri="{A12FA001-AC4F-418D-AE19-62706E023703}">
                      <ahyp:hlinkClr xmlns:ahyp="http://schemas.microsoft.com/office/drawing/2018/hyperlinkcolor" val="tx"/>
                    </a:ext>
                  </a:extLst>
                </a:hlinkClick>
              </a:rPr>
              <a:t>Dette bildet</a:t>
            </a:r>
            <a:r>
              <a:rPr lang="nb-NO" sz="700">
                <a:solidFill>
                  <a:srgbClr val="FFFFFF"/>
                </a:solidFill>
              </a:rPr>
              <a:t> av Ukjent forfatter er lisensiert under </a:t>
            </a:r>
            <a:r>
              <a:rPr lang="nb-NO"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nb-NO" sz="700">
              <a:solidFill>
                <a:srgbClr val="FFFFFF"/>
              </a:solidFill>
            </a:endParaRPr>
          </a:p>
        </p:txBody>
      </p:sp>
    </p:spTree>
    <p:extLst>
      <p:ext uri="{BB962C8B-B14F-4D97-AF65-F5344CB8AC3E}">
        <p14:creationId xmlns:p14="http://schemas.microsoft.com/office/powerpoint/2010/main" val="47936286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8C7ECD-0581-4BE3-A04E-D4F923877D9C}"/>
              </a:ext>
            </a:extLst>
          </p:cNvPr>
          <p:cNvSpPr>
            <a:spLocks noGrp="1"/>
          </p:cNvSpPr>
          <p:nvPr>
            <p:ph type="title"/>
          </p:nvPr>
        </p:nvSpPr>
        <p:spPr>
          <a:xfrm>
            <a:off x="677334" y="599325"/>
            <a:ext cx="8596668" cy="1320800"/>
          </a:xfrm>
        </p:spPr>
        <p:txBody>
          <a:bodyPr/>
          <a:lstStyle/>
          <a:p>
            <a:r>
              <a:rPr lang="nb-NO" dirty="0"/>
              <a:t>Grottesangen</a:t>
            </a:r>
          </a:p>
        </p:txBody>
      </p:sp>
      <p:sp>
        <p:nvSpPr>
          <p:cNvPr id="3" name="Plassholder for innhold 2">
            <a:extLst>
              <a:ext uri="{FF2B5EF4-FFF2-40B4-BE49-F238E27FC236}">
                <a16:creationId xmlns:a16="http://schemas.microsoft.com/office/drawing/2014/main" id="{BC881FFF-CBB5-4677-8AD3-6D045438EA16}"/>
              </a:ext>
            </a:extLst>
          </p:cNvPr>
          <p:cNvSpPr>
            <a:spLocks noGrp="1"/>
          </p:cNvSpPr>
          <p:nvPr>
            <p:ph idx="1"/>
          </p:nvPr>
        </p:nvSpPr>
        <p:spPr>
          <a:xfrm>
            <a:off x="677334" y="1585236"/>
            <a:ext cx="8596668" cy="4928579"/>
          </a:xfrm>
        </p:spPr>
        <p:txBody>
          <a:bodyPr>
            <a:normAutofit fontScale="70000" lnSpcReduction="20000"/>
          </a:bodyPr>
          <a:lstStyle/>
          <a:p>
            <a:pPr>
              <a:lnSpc>
                <a:spcPct val="150000"/>
              </a:lnSpc>
            </a:pPr>
            <a:r>
              <a:rPr lang="nb-NO" sz="2000" dirty="0">
                <a:latin typeface="Arial" panose="020B0604020202020204" pitchFamily="34" charset="0"/>
                <a:ea typeface="+mn-lt"/>
                <a:cs typeface="Arial" panose="020B0604020202020204" pitchFamily="34" charset="0"/>
              </a:rPr>
              <a:t>I Grottesangen synger og danser Gudrun og gårdsfolket en tilbedelse av de gamle gudene. Flere av Olavs hærmenn blir også med i tilbedelsen, noe som går i mot kristendommen og Olav den Helliges budskap og tro.</a:t>
            </a:r>
            <a:endParaRPr lang="nb-NO" sz="2000" dirty="0">
              <a:latin typeface="Arial" panose="020B0604020202020204" pitchFamily="34" charset="0"/>
              <a:cs typeface="Arial" panose="020B0604020202020204" pitchFamily="34" charset="0"/>
            </a:endParaRPr>
          </a:p>
          <a:p>
            <a:pPr>
              <a:lnSpc>
                <a:spcPct val="150000"/>
              </a:lnSpc>
            </a:pPr>
            <a:r>
              <a:rPr lang="nb-NO" sz="2000" dirty="0">
                <a:latin typeface="Arial" panose="020B0604020202020204" pitchFamily="34" charset="0"/>
                <a:cs typeface="Arial" panose="020B0604020202020204" pitchFamily="34" charset="0"/>
              </a:rPr>
              <a:t>Lenke til sangen:</a:t>
            </a:r>
            <a:r>
              <a:rPr lang="nb-NO" sz="2000" dirty="0">
                <a:latin typeface="Arial" panose="020B0604020202020204" pitchFamily="34" charset="0"/>
                <a:ea typeface="+mn-lt"/>
                <a:cs typeface="Arial" panose="020B0604020202020204" pitchFamily="34" charset="0"/>
              </a:rPr>
              <a:t> </a:t>
            </a:r>
            <a:r>
              <a:rPr lang="nb-NO" sz="2000" dirty="0">
                <a:latin typeface="Arial" panose="020B0604020202020204" pitchFamily="34" charset="0"/>
                <a:ea typeface="+mn-lt"/>
                <a:cs typeface="Arial" panose="020B0604020202020204" pitchFamily="34" charset="0"/>
                <a:hlinkClick r:id="rId2"/>
              </a:rPr>
              <a:t>https://open.spotify.com/track/4zFKBk1gXEeX8EXnMDyUSl?si=c0dc56d169e24dab</a:t>
            </a:r>
            <a:endParaRPr lang="nb-NO" sz="2000" dirty="0">
              <a:latin typeface="Arial" panose="020B0604020202020204" pitchFamily="34" charset="0"/>
              <a:cs typeface="Arial" panose="020B0604020202020204" pitchFamily="34" charset="0"/>
            </a:endParaRPr>
          </a:p>
          <a:p>
            <a:r>
              <a:rPr lang="nb-NO" sz="2000" dirty="0">
                <a:latin typeface="Arial" panose="020B0604020202020204" pitchFamily="34" charset="0"/>
                <a:ea typeface="+mn-lt"/>
                <a:cs typeface="Arial" panose="020B0604020202020204" pitchFamily="34" charset="0"/>
              </a:rPr>
              <a:t>1. vers </a:t>
            </a:r>
            <a:endParaRPr lang="en-US" sz="2000" dirty="0">
              <a:latin typeface="Arial" panose="020B0604020202020204" pitchFamily="34" charset="0"/>
              <a:ea typeface="+mn-lt"/>
              <a:cs typeface="Arial" panose="020B0604020202020204" pitchFamily="34" charset="0"/>
            </a:endParaRPr>
          </a:p>
          <a:p>
            <a:pPr>
              <a:lnSpc>
                <a:spcPct val="150000"/>
              </a:lnSpc>
            </a:pPr>
            <a:r>
              <a:rPr lang="nb-NO" sz="2000" b="1" dirty="0">
                <a:latin typeface="Arial" panose="020B0604020202020204" pitchFamily="34" charset="0"/>
                <a:ea typeface="+mn-lt"/>
                <a:cs typeface="Arial" panose="020B0604020202020204" pitchFamily="34" charset="0"/>
              </a:rPr>
              <a:t>SKALDEN</a:t>
            </a:r>
            <a:br>
              <a:rPr lang="nb-NO" sz="2000" b="1" dirty="0">
                <a:latin typeface="Arial" panose="020B0604020202020204" pitchFamily="34" charset="0"/>
                <a:ea typeface="+mn-lt"/>
                <a:cs typeface="Arial" panose="020B0604020202020204" pitchFamily="34" charset="0"/>
              </a:rPr>
            </a:br>
            <a:r>
              <a:rPr lang="nb-NO" sz="2000" b="1" dirty="0">
                <a:latin typeface="Arial" panose="020B0604020202020204" pitchFamily="34" charset="0"/>
                <a:ea typeface="+mn-lt"/>
                <a:cs typeface="Arial" panose="020B0604020202020204" pitchFamily="34" charset="0"/>
              </a:rPr>
              <a:t>I </a:t>
            </a:r>
            <a:r>
              <a:rPr lang="nb-NO" sz="2000" b="1" i="1" dirty="0" err="1">
                <a:latin typeface="Arial" panose="020B0604020202020204" pitchFamily="34" charset="0"/>
                <a:ea typeface="+mn-lt"/>
                <a:cs typeface="Arial" panose="020B0604020202020204" pitchFamily="34" charset="0"/>
              </a:rPr>
              <a:t>vintrar</a:t>
            </a:r>
            <a:r>
              <a:rPr lang="nb-NO" sz="2000" b="1" i="1" dirty="0">
                <a:latin typeface="Arial" panose="020B0604020202020204" pitchFamily="34" charset="0"/>
                <a:ea typeface="+mn-lt"/>
                <a:cs typeface="Arial" panose="020B0604020202020204" pitchFamily="34" charset="0"/>
              </a:rPr>
              <a:t> ni nedunder jorda</a:t>
            </a:r>
            <a:br>
              <a:rPr lang="nb-NO" sz="2000" b="1" i="1" dirty="0">
                <a:latin typeface="Arial" panose="020B0604020202020204" pitchFamily="34" charset="0"/>
                <a:ea typeface="+mn-lt"/>
                <a:cs typeface="Arial" panose="020B0604020202020204" pitchFamily="34" charset="0"/>
              </a:rPr>
            </a:br>
            <a:r>
              <a:rPr lang="nb-NO" sz="2000" b="1" i="1" dirty="0">
                <a:latin typeface="Arial" panose="020B0604020202020204" pitchFamily="34" charset="0"/>
                <a:ea typeface="+mn-lt"/>
                <a:cs typeface="Arial" panose="020B0604020202020204" pitchFamily="34" charset="0"/>
              </a:rPr>
              <a:t>som </a:t>
            </a:r>
            <a:r>
              <a:rPr lang="nb-NO" sz="2000" b="1" i="1" dirty="0" err="1">
                <a:latin typeface="Arial" panose="020B0604020202020204" pitchFamily="34" charset="0"/>
                <a:ea typeface="+mn-lt"/>
                <a:cs typeface="Arial" panose="020B0604020202020204" pitchFamily="34" charset="0"/>
              </a:rPr>
              <a:t>systrer</a:t>
            </a:r>
            <a:r>
              <a:rPr lang="nb-NO" sz="2000" b="1" i="1" dirty="0">
                <a:latin typeface="Arial" panose="020B0604020202020204" pitchFamily="34" charset="0"/>
                <a:ea typeface="+mn-lt"/>
                <a:cs typeface="Arial" panose="020B0604020202020204" pitchFamily="34" charset="0"/>
              </a:rPr>
              <a:t> vi leika </a:t>
            </a:r>
            <a:r>
              <a:rPr lang="nb-NO" sz="2000" b="1" i="1" dirty="0" err="1">
                <a:latin typeface="Arial" panose="020B0604020202020204" pitchFamily="34" charset="0"/>
                <a:ea typeface="+mn-lt"/>
                <a:cs typeface="Arial" panose="020B0604020202020204" pitchFamily="34" charset="0"/>
              </a:rPr>
              <a:t>saman</a:t>
            </a:r>
            <a:r>
              <a:rPr lang="nb-NO" sz="2000" b="1" i="1" dirty="0">
                <a:latin typeface="Arial" panose="020B0604020202020204" pitchFamily="34" charset="0"/>
                <a:ea typeface="+mn-lt"/>
                <a:cs typeface="Arial" panose="020B0604020202020204" pitchFamily="34" charset="0"/>
              </a:rPr>
              <a:t> og </a:t>
            </a:r>
            <a:r>
              <a:rPr lang="nb-NO" sz="2000" b="1" i="1" dirty="0" err="1">
                <a:latin typeface="Arial" panose="020B0604020202020204" pitchFamily="34" charset="0"/>
                <a:ea typeface="+mn-lt"/>
                <a:cs typeface="Arial" panose="020B0604020202020204" pitchFamily="34" charset="0"/>
              </a:rPr>
              <a:t>vaks</a:t>
            </a:r>
            <a:r>
              <a:rPr lang="nb-NO" sz="2000" b="1" i="1" dirty="0">
                <a:latin typeface="Arial" panose="020B0604020202020204" pitchFamily="34" charset="0"/>
                <a:ea typeface="+mn-lt"/>
                <a:cs typeface="Arial" panose="020B0604020202020204" pitchFamily="34" charset="0"/>
              </a:rPr>
              <a:t>.</a:t>
            </a:r>
            <a:br>
              <a:rPr lang="nb-NO" sz="2000" b="1" i="1" dirty="0">
                <a:latin typeface="Arial" panose="020B0604020202020204" pitchFamily="34" charset="0"/>
                <a:ea typeface="+mn-lt"/>
                <a:cs typeface="Arial" panose="020B0604020202020204" pitchFamily="34" charset="0"/>
              </a:rPr>
            </a:br>
            <a:r>
              <a:rPr lang="nb-NO" sz="2000" b="1" i="1" dirty="0">
                <a:latin typeface="Arial" panose="020B0604020202020204" pitchFamily="34" charset="0"/>
                <a:ea typeface="+mn-lt"/>
                <a:cs typeface="Arial" panose="020B0604020202020204" pitchFamily="34" charset="0"/>
              </a:rPr>
              <a:t>Som </a:t>
            </a:r>
            <a:r>
              <a:rPr lang="nb-NO" sz="2000" b="1" i="1" dirty="0" err="1">
                <a:latin typeface="Arial" panose="020B0604020202020204" pitchFamily="34" charset="0"/>
                <a:ea typeface="+mn-lt"/>
                <a:cs typeface="Arial" panose="020B0604020202020204" pitchFamily="34" charset="0"/>
              </a:rPr>
              <a:t>møyar</a:t>
            </a:r>
            <a:r>
              <a:rPr lang="nb-NO" sz="2000" b="1" i="1" dirty="0">
                <a:latin typeface="Arial" panose="020B0604020202020204" pitchFamily="34" charset="0"/>
                <a:ea typeface="+mn-lt"/>
                <a:cs typeface="Arial" panose="020B0604020202020204" pitchFamily="34" charset="0"/>
              </a:rPr>
              <a:t> vi </a:t>
            </a:r>
            <a:r>
              <a:rPr lang="nb-NO" sz="2000" b="1" i="1" dirty="0" err="1">
                <a:latin typeface="Arial" panose="020B0604020202020204" pitchFamily="34" charset="0"/>
                <a:ea typeface="+mn-lt"/>
                <a:cs typeface="Arial" panose="020B0604020202020204" pitchFamily="34" charset="0"/>
              </a:rPr>
              <a:t>møykte</a:t>
            </a:r>
            <a:r>
              <a:rPr lang="nb-NO" sz="2000" b="1" i="1" dirty="0">
                <a:latin typeface="Arial" panose="020B0604020202020204" pitchFamily="34" charset="0"/>
                <a:ea typeface="+mn-lt"/>
                <a:cs typeface="Arial" panose="020B0604020202020204" pitchFamily="34" charset="0"/>
              </a:rPr>
              <a:t> menn og </a:t>
            </a:r>
            <a:r>
              <a:rPr lang="nb-NO" sz="2000" b="1" i="1" dirty="0" err="1">
                <a:latin typeface="Arial" panose="020B0604020202020204" pitchFamily="34" charset="0"/>
                <a:ea typeface="+mn-lt"/>
                <a:cs typeface="Arial" panose="020B0604020202020204" pitchFamily="34" charset="0"/>
              </a:rPr>
              <a:t>mugar</a:t>
            </a:r>
            <a:r>
              <a:rPr lang="nb-NO" sz="2000" b="1" i="1" dirty="0">
                <a:latin typeface="Arial" panose="020B0604020202020204" pitchFamily="34" charset="0"/>
                <a:ea typeface="+mn-lt"/>
                <a:cs typeface="Arial" panose="020B0604020202020204" pitchFamily="34" charset="0"/>
              </a:rPr>
              <a:t>.</a:t>
            </a:r>
            <a:br>
              <a:rPr lang="nb-NO" sz="2000" b="1" i="1" dirty="0">
                <a:latin typeface="Arial" panose="020B0604020202020204" pitchFamily="34" charset="0"/>
                <a:ea typeface="+mn-lt"/>
                <a:cs typeface="Arial" panose="020B0604020202020204" pitchFamily="34" charset="0"/>
              </a:rPr>
            </a:br>
            <a:r>
              <a:rPr lang="nb-NO" sz="2000" b="1" i="1" dirty="0">
                <a:latin typeface="Arial" panose="020B0604020202020204" pitchFamily="34" charset="0"/>
                <a:ea typeface="+mn-lt"/>
                <a:cs typeface="Arial" panose="020B0604020202020204" pitchFamily="34" charset="0"/>
              </a:rPr>
              <a:t>Fluks vi flytte berg over fly.</a:t>
            </a:r>
            <a:br>
              <a:rPr lang="nb-NO" sz="2000" b="1" i="1" dirty="0">
                <a:latin typeface="Arial" panose="020B0604020202020204" pitchFamily="34" charset="0"/>
                <a:ea typeface="+mn-lt"/>
                <a:cs typeface="Arial" panose="020B0604020202020204" pitchFamily="34" charset="0"/>
              </a:rPr>
            </a:br>
            <a:r>
              <a:rPr lang="nb-NO" sz="2000" b="1" i="1" dirty="0">
                <a:latin typeface="Arial" panose="020B0604020202020204" pitchFamily="34" charset="0"/>
                <a:ea typeface="+mn-lt"/>
                <a:cs typeface="Arial" panose="020B0604020202020204" pitchFamily="34" charset="0"/>
              </a:rPr>
              <a:t>Svar: Berg over fly, Berg over fly</a:t>
            </a:r>
            <a:br>
              <a:rPr lang="nb-NO" sz="2000" b="1" i="1" dirty="0">
                <a:latin typeface="Arial" panose="020B0604020202020204" pitchFamily="34" charset="0"/>
                <a:ea typeface="+mn-lt"/>
                <a:cs typeface="Arial" panose="020B0604020202020204" pitchFamily="34" charset="0"/>
              </a:rPr>
            </a:br>
            <a:r>
              <a:rPr lang="nb-NO" sz="2000" b="1" i="1" dirty="0">
                <a:latin typeface="Arial" panose="020B0604020202020204" pitchFamily="34" charset="0"/>
                <a:ea typeface="+mn-lt"/>
                <a:cs typeface="Arial" panose="020B0604020202020204" pitchFamily="34" charset="0"/>
              </a:rPr>
              <a:t>Hei og hå, Berg over fly</a:t>
            </a:r>
            <a:endParaRPr lang="nb-NO" sz="2000" dirty="0">
              <a:latin typeface="Arial" panose="020B0604020202020204" pitchFamily="34" charset="0"/>
              <a:cs typeface="Arial" panose="020B0604020202020204" pitchFamily="34" charset="0"/>
            </a:endParaRPr>
          </a:p>
          <a:p>
            <a:pPr>
              <a:lnSpc>
                <a:spcPct val="150000"/>
              </a:lnSpc>
            </a:pPr>
            <a:r>
              <a:rPr lang="nb-NO" sz="2000" i="1" dirty="0">
                <a:latin typeface="Arial" panose="020B0604020202020204" pitchFamily="34" charset="0"/>
                <a:cs typeface="Arial" panose="020B0604020202020204" pitchFamily="34" charset="0"/>
              </a:rPr>
              <a:t>Er det ord i verset som vi kjenner igjen i vårt språk i dag?</a:t>
            </a:r>
          </a:p>
          <a:p>
            <a:pPr>
              <a:lnSpc>
                <a:spcPct val="150000"/>
              </a:lnSpc>
            </a:pPr>
            <a:r>
              <a:rPr lang="nb-NO" sz="2000" i="1" dirty="0">
                <a:latin typeface="Arial" panose="020B0604020202020204" pitchFamily="34" charset="0"/>
                <a:cs typeface="Arial" panose="020B0604020202020204" pitchFamily="34" charset="0"/>
              </a:rPr>
              <a:t>Finner du ord som du aldri har hørt før?</a:t>
            </a:r>
          </a:p>
          <a:p>
            <a:pPr>
              <a:lnSpc>
                <a:spcPct val="150000"/>
              </a:lnSpc>
            </a:pPr>
            <a:r>
              <a:rPr lang="nb-NO" sz="2000" i="1" dirty="0">
                <a:latin typeface="Arial" panose="020B0604020202020204" pitchFamily="34" charset="0"/>
                <a:cs typeface="Arial" panose="020B0604020202020204" pitchFamily="34" charset="0"/>
              </a:rPr>
              <a:t>Bruk digitale ressurser og prøv å finn ut hva disse ordene betyr.</a:t>
            </a:r>
          </a:p>
          <a:p>
            <a:pPr>
              <a:lnSpc>
                <a:spcPct val="150000"/>
              </a:lnSpc>
            </a:pPr>
            <a:endParaRPr lang="nb-NO" sz="2000" i="1" dirty="0">
              <a:latin typeface="Arial" panose="020B0604020202020204" pitchFamily="34" charset="0"/>
              <a:cs typeface="Arial" panose="020B0604020202020204" pitchFamily="34" charset="0"/>
            </a:endParaRPr>
          </a:p>
          <a:p>
            <a:pPr>
              <a:lnSpc>
                <a:spcPct val="150000"/>
              </a:lnSpc>
            </a:pPr>
            <a:endParaRPr lang="nb-NO" b="1" i="1" dirty="0"/>
          </a:p>
          <a:p>
            <a:endParaRPr lang="nb-NO" dirty="0"/>
          </a:p>
        </p:txBody>
      </p:sp>
    </p:spTree>
    <p:extLst>
      <p:ext uri="{BB962C8B-B14F-4D97-AF65-F5344CB8AC3E}">
        <p14:creationId xmlns:p14="http://schemas.microsoft.com/office/powerpoint/2010/main" val="2191835769"/>
      </p:ext>
    </p:extLst>
  </p:cSld>
  <p:clrMapOvr>
    <a:masterClrMapping/>
  </p:clrMapOvr>
</p:sld>
</file>

<file path=ppt/theme/theme1.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357d95e-081a-4bdd-b08f-3fe0d5d5bca3" xsi:nil="true"/>
    <lcf76f155ced4ddcb4097134ff3c332f xmlns="350b5996-c0f3-4641-8ac6-f2822ef748a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C117C89318AE4F9CE68946630E5088" ma:contentTypeVersion="9" ma:contentTypeDescription="Create a new document." ma:contentTypeScope="" ma:versionID="4d9ec3a6cc2ef02a3ccacd45d2967651">
  <xsd:schema xmlns:xsd="http://www.w3.org/2001/XMLSchema" xmlns:xs="http://www.w3.org/2001/XMLSchema" xmlns:p="http://schemas.microsoft.com/office/2006/metadata/properties" xmlns:ns2="350b5996-c0f3-4641-8ac6-f2822ef748a3" xmlns:ns3="5357d95e-081a-4bdd-b08f-3fe0d5d5bca3" targetNamespace="http://schemas.microsoft.com/office/2006/metadata/properties" ma:root="true" ma:fieldsID="c537c74493166f91c4ac00334d428f80" ns2:_="" ns3:_="">
    <xsd:import namespace="350b5996-c0f3-4641-8ac6-f2822ef748a3"/>
    <xsd:import namespace="5357d95e-081a-4bdd-b08f-3fe0d5d5bc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0b5996-c0f3-4641-8ac6-f2822ef748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42be921f-51d9-42b5-8d52-354dfdee1ce6"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57d95e-081a-4bdd-b08f-3fe0d5d5bc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afcd5d9-90bc-4211-add2-cf694c4fe17b}" ma:internalName="TaxCatchAll" ma:showField="CatchAllData" ma:web="5357d95e-081a-4bdd-b08f-3fe0d5d5bc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28B834-1106-4FFE-863F-34F950834FA1}">
  <ds:schemaRefs>
    <ds:schemaRef ds:uri="http://schemas.microsoft.com/sharepoint/v3/contenttype/forms"/>
  </ds:schemaRefs>
</ds:datastoreItem>
</file>

<file path=customXml/itemProps2.xml><?xml version="1.0" encoding="utf-8"?>
<ds:datastoreItem xmlns:ds="http://schemas.openxmlformats.org/officeDocument/2006/customXml" ds:itemID="{F56995B2-968F-4860-BC7E-4D5C5BF14C4C}">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86f0958c-e69d-44bc-9c7f-071b795998f8"/>
    <ds:schemaRef ds:uri="a6cc341f-0bad-4b14-9ccf-1e32e86c1bbf"/>
    <ds:schemaRef ds:uri="http://www.w3.org/XML/1998/namespace"/>
    <ds:schemaRef ds:uri="http://purl.org/dc/dcmitype/"/>
    <ds:schemaRef ds:uri="5357d95e-081a-4bdd-b08f-3fe0d5d5bca3"/>
    <ds:schemaRef ds:uri="350b5996-c0f3-4641-8ac6-f2822ef748a3"/>
  </ds:schemaRefs>
</ds:datastoreItem>
</file>

<file path=customXml/itemProps3.xml><?xml version="1.0" encoding="utf-8"?>
<ds:datastoreItem xmlns:ds="http://schemas.openxmlformats.org/officeDocument/2006/customXml" ds:itemID="{E66DAF13-6FED-4255-9E89-3F599AF014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0b5996-c0f3-4641-8ac6-f2822ef748a3"/>
    <ds:schemaRef ds:uri="5357d95e-081a-4bdd-b08f-3fe0d5d5b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165</TotalTime>
  <Words>2010</Words>
  <Application>Microsoft Office PowerPoint</Application>
  <PresentationFormat>Widescreen</PresentationFormat>
  <Paragraphs>119</Paragraphs>
  <Slides>16</Slides>
  <Notes>0</Notes>
  <HiddenSlides>0</HiddenSlides>
  <MMClips>0</MMClips>
  <ScaleCrop>false</ScaleCrop>
  <HeadingPairs>
    <vt:vector size="4" baseType="variant">
      <vt:variant>
        <vt:lpstr>Tema</vt:lpstr>
      </vt:variant>
      <vt:variant>
        <vt:i4>1</vt:i4>
      </vt:variant>
      <vt:variant>
        <vt:lpstr>Lysbildetitler</vt:lpstr>
      </vt:variant>
      <vt:variant>
        <vt:i4>16</vt:i4>
      </vt:variant>
    </vt:vector>
  </HeadingPairs>
  <TitlesOfParts>
    <vt:vector size="17" baseType="lpstr">
      <vt:lpstr>Fasett</vt:lpstr>
      <vt:lpstr>Spelet om Heilage Olav</vt:lpstr>
      <vt:lpstr>Spelet om Heilage Olav– et historisk skuespill</vt:lpstr>
      <vt:lpstr>Historien bak Spelet om Heilag Olav</vt:lpstr>
      <vt:lpstr>I Spelhandboka skriv Roar Tromsdal:</vt:lpstr>
      <vt:lpstr>Fortsettelse</vt:lpstr>
      <vt:lpstr>Bakgrunnen for Spelet om Heilage Olav</vt:lpstr>
      <vt:lpstr>Manus og musikk til Spelet</vt:lpstr>
      <vt:lpstr>Tormod Kolbrunarskald</vt:lpstr>
      <vt:lpstr>Grottesangen</vt:lpstr>
      <vt:lpstr>Da kong Olav og hæren kom til gården Sul </vt:lpstr>
      <vt:lpstr>Utburden</vt:lpstr>
      <vt:lpstr>Solleiken</vt:lpstr>
      <vt:lpstr>Kristninga av Gudrun</vt:lpstr>
      <vt:lpstr>Slaget og etter slaget</vt:lpstr>
      <vt:lpstr>På gården Sul etter slaget</vt:lpstr>
      <vt:lpstr>Kilder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Spelet om Heilage Olav</dc:title>
  <dc:creator>Dyrstad, Grethe Elisabeth</dc:creator>
  <cp:lastModifiedBy>Dyrstad, Grethe Elisabeth</cp:lastModifiedBy>
  <cp:revision>2</cp:revision>
  <cp:lastPrinted>2022-06-09T10:57:57Z</cp:lastPrinted>
  <dcterms:created xsi:type="dcterms:W3CDTF">2022-06-09T10:54:03Z</dcterms:created>
  <dcterms:modified xsi:type="dcterms:W3CDTF">2022-08-29T19:50:45Z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0x010100B7C117C89318AE4F9CE68946630E5088</vt:lpwstr>
  </property>
</Properties>
</file>